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37" r:id="rId2"/>
    <p:sldId id="259" r:id="rId3"/>
    <p:sldId id="309" r:id="rId4"/>
    <p:sldId id="344" r:id="rId5"/>
    <p:sldId id="395" r:id="rId6"/>
    <p:sldId id="364" r:id="rId7"/>
    <p:sldId id="435" r:id="rId8"/>
    <p:sldId id="436" r:id="rId9"/>
    <p:sldId id="265" r:id="rId10"/>
    <p:sldId id="267" r:id="rId11"/>
    <p:sldId id="399" r:id="rId12"/>
    <p:sldId id="400" r:id="rId13"/>
    <p:sldId id="416" r:id="rId14"/>
    <p:sldId id="401" r:id="rId15"/>
    <p:sldId id="396" r:id="rId16"/>
    <p:sldId id="397" r:id="rId17"/>
    <p:sldId id="398" r:id="rId18"/>
    <p:sldId id="410" r:id="rId19"/>
    <p:sldId id="411" r:id="rId20"/>
    <p:sldId id="413" r:id="rId21"/>
    <p:sldId id="414" r:id="rId22"/>
    <p:sldId id="415" r:id="rId23"/>
    <p:sldId id="417" r:id="rId24"/>
    <p:sldId id="359" r:id="rId25"/>
    <p:sldId id="362" r:id="rId26"/>
    <p:sldId id="357" r:id="rId27"/>
    <p:sldId id="418" r:id="rId28"/>
    <p:sldId id="276" r:id="rId29"/>
    <p:sldId id="355" r:id="rId30"/>
    <p:sldId id="421" r:id="rId31"/>
    <p:sldId id="422" r:id="rId32"/>
    <p:sldId id="423" r:id="rId33"/>
    <p:sldId id="424" r:id="rId34"/>
    <p:sldId id="352" r:id="rId35"/>
    <p:sldId id="353" r:id="rId36"/>
    <p:sldId id="354" r:id="rId37"/>
    <p:sldId id="425" r:id="rId38"/>
    <p:sldId id="391" r:id="rId39"/>
    <p:sldId id="426" r:id="rId40"/>
    <p:sldId id="390" r:id="rId41"/>
    <p:sldId id="392" r:id="rId42"/>
    <p:sldId id="393" r:id="rId43"/>
    <p:sldId id="427" r:id="rId44"/>
    <p:sldId id="428" r:id="rId45"/>
    <p:sldId id="429" r:id="rId46"/>
    <p:sldId id="430" r:id="rId47"/>
    <p:sldId id="431" r:id="rId48"/>
    <p:sldId id="432" r:id="rId49"/>
    <p:sldId id="433" r:id="rId50"/>
    <p:sldId id="434" r:id="rId5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612">
          <p15:clr>
            <a:srgbClr val="A4A3A4"/>
          </p15:clr>
        </p15:guide>
        <p15:guide id="3" orient="horz" pos="436">
          <p15:clr>
            <a:srgbClr val="A4A3A4"/>
          </p15:clr>
        </p15:guide>
        <p15:guide id="4" pos="7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00549A"/>
    <a:srgbClr val="C51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69" autoAdjust="0"/>
    <p:restoredTop sz="96433" autoAdjust="0"/>
  </p:normalViewPr>
  <p:slideViewPr>
    <p:cSldViewPr>
      <p:cViewPr varScale="1">
        <p:scale>
          <a:sx n="116" d="100"/>
          <a:sy n="116" d="100"/>
        </p:scale>
        <p:origin x="1086" y="-42"/>
      </p:cViewPr>
      <p:guideLst>
        <p:guide orient="horz" pos="4319"/>
        <p:guide pos="612"/>
        <p:guide orient="horz" pos="436"/>
        <p:guide pos="7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3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F67A7-3341-4DB0-A048-FAB202483E38}" type="datetimeFigureOut">
              <a:rPr lang="ru-RU" smtClean="0"/>
              <a:pPr/>
              <a:t>30.07.2025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C9C65-F5F0-4E68-B942-991CF729A2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208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834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08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249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068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909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282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813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445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720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38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579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946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512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864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323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663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AB707-21AC-4E17-82D9-24A54F5E205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94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393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Подвинула стрелку</a:t>
            </a:r>
            <a:r>
              <a:rPr lang="ru-RU" baseline="0" dirty="0" smtClean="0"/>
              <a:t> чтобы не накрывала текст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615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Поправила текст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151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Изменила цифру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094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347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C9C65-F5F0-4E68-B942-991CF729A29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841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BFDF-1E81-4C3A-9F45-0A13B429E840}" type="datetime1">
              <a:rPr lang="ru-RU" smtClean="0"/>
              <a:pPr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35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FCCC0-0E48-491F-A357-F2423CC0D26D}" type="datetime1">
              <a:rPr lang="ru-RU" smtClean="0"/>
              <a:pPr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127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5845-B8EA-4B1F-95CF-A04C98AFB694}" type="datetime1">
              <a:rPr lang="ru-RU" smtClean="0"/>
              <a:pPr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41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898D6-8D2B-4B9A-8F0F-044CE69588C4}" type="datetime1">
              <a:rPr lang="ru-RU" smtClean="0"/>
              <a:pPr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635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1884C-B65D-4D44-AD62-ECA9930F89A2}" type="datetime1">
              <a:rPr lang="ru-RU" smtClean="0"/>
              <a:pPr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814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36801-452E-470D-B74D-079C2968D8D4}" type="datetime1">
              <a:rPr lang="ru-RU" smtClean="0"/>
              <a:pPr/>
              <a:t>30.07.2025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811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11619-C9BA-4F39-900A-95E9CF714852}" type="datetime1">
              <a:rPr lang="ru-RU" smtClean="0"/>
              <a:pPr/>
              <a:t>30.07.2025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710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21BE9-099F-4745-8B13-6CB235147D42}" type="datetime1">
              <a:rPr lang="ru-RU" smtClean="0"/>
              <a:pPr/>
              <a:t>30.07.2025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599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E1C-7958-47B2-9BBD-7A42DABD6D5B}" type="datetime1">
              <a:rPr lang="ru-RU" smtClean="0"/>
              <a:pPr/>
              <a:t>30.07.2025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78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7446E-3544-4148-94BC-49B25403D7C5}" type="datetime1">
              <a:rPr lang="ru-RU" smtClean="0"/>
              <a:pPr/>
              <a:t>30.07.2025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985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AFC81-6383-4ECF-B92F-CAACD11E9C59}" type="datetime1">
              <a:rPr lang="ru-RU" smtClean="0"/>
              <a:pPr/>
              <a:t>30.07.2025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33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530AD-8761-4EF3-ABA1-1BE63BA1B6DF}" type="datetime1">
              <a:rPr lang="ru-RU" smtClean="0"/>
              <a:pPr/>
              <a:t>30.07.2025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B83D6-7AF9-4CE6-93EB-10A8D2D3DA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53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bervk.ru/" TargetMode="External"/><Relationship Id="rId13" Type="http://schemas.openxmlformats.org/officeDocument/2006/relationships/image" Target="../media/image30.png"/><Relationship Id="rId3" Type="http://schemas.openxmlformats.org/officeDocument/2006/relationships/hyperlink" Target="http://www.amurcomsys.ru/" TargetMode="External"/><Relationship Id="rId7" Type="http://schemas.openxmlformats.org/officeDocument/2006/relationships/hyperlink" Target="http://www.novogor.perm.ru/" TargetMode="External"/><Relationship Id="rId12" Type="http://schemas.openxmlformats.org/officeDocument/2006/relationships/hyperlink" Target="http://volcomsys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vcs.ru/" TargetMode="External"/><Relationship Id="rId11" Type="http://schemas.openxmlformats.org/officeDocument/2006/relationships/hyperlink" Target="http://www.samcomsys.ru/" TargetMode="External"/><Relationship Id="rId5" Type="http://schemas.openxmlformats.org/officeDocument/2006/relationships/hyperlink" Target="https://www.kirovcs.ru/" TargetMode="External"/><Relationship Id="rId10" Type="http://schemas.openxmlformats.org/officeDocument/2006/relationships/hyperlink" Target="http://penzavodokanal.ru/" TargetMode="External"/><Relationship Id="rId4" Type="http://schemas.openxmlformats.org/officeDocument/2006/relationships/hyperlink" Target="http://www.ulcomsys.ru/" TargetMode="External"/><Relationship Id="rId9" Type="http://schemas.openxmlformats.org/officeDocument/2006/relationships/hyperlink" Target="http://pks-vodokanal.ru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Vlad\Desktop\back_Artboard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Vlad\Desktop\shutterstock_334813718_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082" y="1484784"/>
            <a:ext cx="4813225" cy="47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2344" y="5445224"/>
            <a:ext cx="2663552" cy="744488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www.roscomsys.ru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flipV="1">
            <a:off x="971550" y="4077072"/>
            <a:ext cx="1728242" cy="71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971550" y="1412875"/>
            <a:ext cx="1728242" cy="7190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7" name="Picture 3" descr="C:\Users\Vlad\Desktop\pr\moneyArtboard-1-copy-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51" y="4677544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988741"/>
            <a:ext cx="4608512" cy="2664395"/>
          </a:xfrm>
        </p:spPr>
        <p:txBody>
          <a:bodyPr anchor="t">
            <a:noAutofit/>
          </a:bodyPr>
          <a:lstStyle/>
          <a:p>
            <a:pPr algn="l"/>
            <a:r>
              <a:rPr lang="ru-RU" sz="3200" b="1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Информационный</a:t>
            </a:r>
            <a:br>
              <a:rPr lang="ru-RU" sz="3200" b="1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b="1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бюллетень</a:t>
            </a:r>
            <a:br>
              <a:rPr lang="ru-RU" sz="3200" b="1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b="1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 </a:t>
            </a:r>
            <a:r>
              <a:rPr lang="ru-RU" sz="3200" b="1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закупках РКС</a:t>
            </a:r>
            <a:endParaRPr lang="ru-RU" sz="3200" b="1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2" descr="D:\YandexDisk\Клиенты\РКС\База\Логотип\РКС\png\Цветной\logo_RKS_rus_H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4" y="116632"/>
            <a:ext cx="5861050" cy="12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65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Vlad\Desktop\back_Artboar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9835" y="612200"/>
            <a:ext cx="7772400" cy="58477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ru-RU" sz="32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Акценты в закупках</a:t>
            </a:r>
            <a:endParaRPr lang="ru-RU" sz="3200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1551" y="3441481"/>
            <a:ext cx="237631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9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Открытость тендеров</a:t>
            </a:r>
            <a:endParaRPr lang="ru-RU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ru-RU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Заявки принимаются от всех новых поставщиков </a:t>
            </a:r>
          </a:p>
          <a:p>
            <a:pPr algn="l"/>
            <a:r>
              <a:rPr lang="ru-RU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sz="1900" dirty="0">
                <a:latin typeface="Verdana" panose="020B0604030504040204" pitchFamily="34" charset="0"/>
                <a:ea typeface="Verdana" panose="020B0604030504040204" pitchFamily="34" charset="0"/>
              </a:rPr>
              <a:t>рамках закупочных </a:t>
            </a:r>
            <a:r>
              <a:rPr lang="ru-RU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мероприятий</a:t>
            </a:r>
            <a:endParaRPr lang="ru-RU" sz="1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07904" y="3441480"/>
            <a:ext cx="2376263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ru-RU" sz="19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Единая закупочная политика</a:t>
            </a:r>
            <a:endParaRPr lang="ru-RU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ru-RU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Применяем единые принципы </a:t>
            </a:r>
            <a:r>
              <a:rPr lang="ru-RU" sz="1900" dirty="0">
                <a:latin typeface="Verdana" panose="020B0604030504040204" pitchFamily="34" charset="0"/>
                <a:ea typeface="Verdana" panose="020B0604030504040204" pitchFamily="34" charset="0"/>
              </a:rPr>
              <a:t>и </a:t>
            </a:r>
            <a:r>
              <a:rPr lang="ru-RU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правила </a:t>
            </a:r>
            <a:r>
              <a:rPr lang="ru-RU" sz="1900" dirty="0">
                <a:latin typeface="Verdana" panose="020B0604030504040204" pitchFamily="34" charset="0"/>
                <a:ea typeface="Verdana" panose="020B0604030504040204" pitchFamily="34" charset="0"/>
              </a:rPr>
              <a:t>для 100% закупочных </a:t>
            </a:r>
            <a:r>
              <a:rPr lang="ru-RU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мероприятий</a:t>
            </a:r>
            <a:endParaRPr lang="ru-RU" sz="1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44208" y="3441481"/>
            <a:ext cx="252028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ru-RU" sz="19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Работа с рынком</a:t>
            </a:r>
            <a:endParaRPr lang="ru-RU" sz="1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ru-RU" sz="19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Проводим политику открытости и организуем мероприятия по расширению конкуренции</a:t>
            </a:r>
            <a:endParaRPr lang="ru-RU" sz="19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6626" name="Picture 2" descr="C:\Users\Vlad\Desktop\pr\icArtboard 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13289"/>
            <a:ext cx="1637953" cy="163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Vlad\Desktop\pr\icArtboard 3 copy 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13289"/>
            <a:ext cx="1637953" cy="163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Vlad\Desktop\pr\icArtboard 3 copy 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751" y="1713289"/>
            <a:ext cx="1637953" cy="163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10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54882" y="6834039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054882" y="0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04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lad\Desktop\back_Artboar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9062" y="476672"/>
            <a:ext cx="6463258" cy="2088232"/>
          </a:xfrm>
        </p:spPr>
        <p:txBody>
          <a:bodyPr anchor="t">
            <a:noAutofit/>
          </a:bodyPr>
          <a:lstStyle/>
          <a:p>
            <a:pPr algn="l"/>
            <a:r>
              <a:rPr lang="ru-RU" altLang="ru-RU" sz="28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</a:t>
            </a:r>
            <a:r>
              <a:rPr lang="ru-RU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ормативная база при проведении закупок</a:t>
            </a:r>
            <a:endParaRPr lang="ru-RU" altLang="ru-RU" sz="2800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89062" y="2276872"/>
            <a:ext cx="5599162" cy="3600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Положение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 закупках </a:t>
            </a:r>
          </a:p>
          <a:p>
            <a:pPr algn="l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Согласно 223 – ФЗ основополагающим документом при проведении закупок для Компании является Положение о закупках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Заказчика. </a:t>
            </a:r>
          </a:p>
          <a:p>
            <a:pPr algn="l"/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Положение о закупках устанавливает: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Порядок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подготовки и проведения процедур закупки (включая способы закупки);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Условия их применения;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Порядок заключения и исполнения договоров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.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54882" y="6834039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982496" y="5301208"/>
            <a:ext cx="7261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Положение о закупках размещено </a:t>
            </a:r>
            <a:r>
              <a:rPr lang="ru-RU" sz="20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0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20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на официальном </a:t>
            </a:r>
            <a:r>
              <a:rPr lang="ru-RU" sz="20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сайте </a:t>
            </a:r>
            <a:r>
              <a:rPr lang="ru-RU" sz="2000" b="1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www.zakupki.gov.ru</a:t>
            </a:r>
          </a:p>
        </p:txBody>
      </p:sp>
      <p:pic>
        <p:nvPicPr>
          <p:cNvPr id="29698" name="Picture 2" descr="C:\Users\Vlad\Desktop\image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06" y="1310552"/>
            <a:ext cx="7704856" cy="433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11</a:t>
            </a:fld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054882" y="0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98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lad\Desktop\back_Artboar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157" y="26687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9062" y="476672"/>
            <a:ext cx="6463258" cy="1296144"/>
          </a:xfrm>
        </p:spPr>
        <p:txBody>
          <a:bodyPr anchor="t">
            <a:noAutofit/>
          </a:bodyPr>
          <a:lstStyle/>
          <a:p>
            <a:pPr algn="l"/>
            <a:r>
              <a:rPr lang="ru-RU" altLang="ru-RU" sz="28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</a:t>
            </a:r>
            <a:r>
              <a:rPr lang="ru-RU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ормативная база </a:t>
            </a:r>
            <a:r>
              <a:rPr lang="en-US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проведении закупок</a:t>
            </a:r>
            <a:endParaRPr lang="ru-RU" altLang="ru-RU" sz="2800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38152" y="1531814"/>
            <a:ext cx="7759402" cy="48245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Основные </a:t>
            </a:r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принципы проведения закупок согласно Положению о закупках</a:t>
            </a:r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</a:t>
            </a:r>
            <a:b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информационная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открытость закупки; 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равноправие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справедливость, отсутствие дискриминации и необоснованных ограничений конкуренции по отношению к участникам закупки; 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целевое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 экономически эффективное расходование денежных средств на приобретение товаров, работ, услуг (с учетом при необходимости стоимости жизненного цикла закупаемой продукции) и реализация мер, направленных на сокращение издержек заказчика; </a:t>
            </a:r>
          </a:p>
          <a:p>
            <a:pPr marL="285750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отсутствие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ограничения допуска к участию в закупке путем установления не измеряемых требований к участникам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закупки. 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54882" y="6834039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2" name="Picture 2" descr="C:\Users\Vlad\Desktop\pr\roundedArtboard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157192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12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054882" y="0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86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683568" y="2708920"/>
            <a:ext cx="5125315" cy="3816424"/>
          </a:xfrm>
          <a:prstGeom prst="roundRect">
            <a:avLst>
              <a:gd name="adj" fmla="val 493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40152" y="2708920"/>
            <a:ext cx="3096344" cy="3816424"/>
          </a:xfrm>
          <a:prstGeom prst="roundRect">
            <a:avLst>
              <a:gd name="adj" fmla="val 493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Vlad\Desktop\back_Artboar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16632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6031" y="418578"/>
            <a:ext cx="7687394" cy="936104"/>
          </a:xfrm>
        </p:spPr>
        <p:txBody>
          <a:bodyPr anchor="t">
            <a:noAutofit/>
          </a:bodyPr>
          <a:lstStyle/>
          <a:p>
            <a:pPr algn="l"/>
            <a:r>
              <a:rPr lang="ru-RU" alt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Способы проведения закупок</a:t>
            </a:r>
            <a:endParaRPr lang="ru-RU" altLang="ru-RU" sz="2400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04936" y="3137670"/>
            <a:ext cx="4815804" cy="33123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Для всех участников</a:t>
            </a:r>
            <a:r>
              <a:rPr lang="ru-R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</a:t>
            </a:r>
            <a:br>
              <a:rPr lang="ru-R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Открытый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конкурс;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Открытый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конкурс в электронной форме;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Открытый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аукцион;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Открытый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аукцион в электронной форме;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Запрос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котировок в электронной форме;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Запрос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котировок в электронной форме с подачей заявок на электронную почту;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Запрос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предложений в электронной форме;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Запрос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предложений в электронной форме с подачей заявок на электронную почту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.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54882" y="6834039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805942" y="1138341"/>
            <a:ext cx="744748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Положением о закупках: 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Допускаются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закупки у единственного поставщика по ограниченным указанным в Положении основаниям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Приоритет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отдается конкурентным способам закупки: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088533" y="3236810"/>
            <a:ext cx="2799582" cy="2952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Для СМСП</a:t>
            </a:r>
            <a:r>
              <a:rPr lang="ru-R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</a:t>
            </a:r>
            <a:br>
              <a:rPr lang="ru-R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Открытый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конкурс 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электронной форме;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Открытый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аукцион 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электронной форме;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Запрос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котировок 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электронной форме;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Запрос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предложений 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электронной форме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.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13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54882" y="0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69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788024" y="1844824"/>
            <a:ext cx="4032448" cy="4680520"/>
          </a:xfrm>
          <a:prstGeom prst="roundRect">
            <a:avLst>
              <a:gd name="adj" fmla="val 4939"/>
            </a:avLst>
          </a:prstGeom>
          <a:solidFill>
            <a:srgbClr val="005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Vlad\Desktop\back_Artboard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897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9062" y="476672"/>
            <a:ext cx="6535266" cy="1008112"/>
          </a:xfrm>
        </p:spPr>
        <p:txBody>
          <a:bodyPr anchor="t">
            <a:noAutofit/>
          </a:bodyPr>
          <a:lstStyle/>
          <a:p>
            <a:pPr algn="l"/>
            <a:r>
              <a:rPr lang="ru-RU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Публикация информации </a:t>
            </a:r>
            <a:r>
              <a:rPr lang="en-US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 закупочных процедурах</a:t>
            </a:r>
            <a:endParaRPr lang="ru-RU" altLang="ru-RU" sz="2800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89062" y="1916832"/>
            <a:ext cx="3420666" cy="46805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Система закупок Компании РКС строится на следующих принципах: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Открытость информации о правилах проведения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закупок</a:t>
            </a:r>
            <a:b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Открытость информации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планируемых закупках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Открытость информации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проведенных закупках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Открытое взаимодействие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потенциальными Поставщиками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54882" y="6834039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5292080" y="2060848"/>
            <a:ext cx="3420666" cy="46805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</a:t>
            </a:r>
            <a:r>
              <a:rPr 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 размещается информация?</a:t>
            </a:r>
            <a:br>
              <a:rPr 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endParaRPr lang="ru-RU" sz="16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www.zakupki.gov.ru</a:t>
            </a:r>
            <a:r>
              <a:rPr lang="ru-RU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www</a:t>
            </a:r>
            <a:r>
              <a:rPr lang="ru-RU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etpgpb</a:t>
            </a:r>
            <a:r>
              <a:rPr lang="ru-RU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ru</a:t>
            </a:r>
            <a:endParaRPr lang="ru-RU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электронная торговая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площадка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– ЭТ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ГПБ</a:t>
            </a:r>
          </a:p>
        </p:txBody>
      </p:sp>
      <p:sp>
        <p:nvSpPr>
          <p:cNvPr id="10" name="Овал 9"/>
          <p:cNvSpPr/>
          <p:nvPr/>
        </p:nvSpPr>
        <p:spPr>
          <a:xfrm>
            <a:off x="4644008" y="3995192"/>
            <a:ext cx="396044" cy="3960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407220" y="3391552"/>
            <a:ext cx="29091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4644008" y="4761148"/>
            <a:ext cx="396044" cy="3960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14</a:t>
            </a:fld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054882" y="0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43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lad\Desktop\back_Artboar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9062" y="476672"/>
            <a:ext cx="8154938" cy="1872208"/>
          </a:xfrm>
        </p:spPr>
        <p:txBody>
          <a:bodyPr anchor="t">
            <a:noAutofit/>
          </a:bodyPr>
          <a:lstStyle/>
          <a:p>
            <a:pPr algn="l"/>
            <a:r>
              <a:rPr lang="ru-RU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Требования к контрагентам </a:t>
            </a:r>
            <a:br>
              <a:rPr lang="ru-RU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порядок проверки </a:t>
            </a:r>
            <a:br>
              <a:rPr lang="ru-RU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участников закупок</a:t>
            </a:r>
            <a:endParaRPr lang="ru-RU" altLang="ru-RU" sz="2800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89062" y="2420888"/>
            <a:ext cx="7687394" cy="43204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Соответствие участника закупки требованиям, установленным законодательством РФ к лицам, осуществляющим поставки товаров, выполнение работ, оказание услуг, которые являются предметом закупки.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Участник закупки не должен находиться в процедуре ликвидации или банкротстве.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Не приостановление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деятельности в порядке, предусмотренном КоАП, в день подачи заявки.  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Отсутствие сведений об участнике в реестре недобросовестных поставщиков предусмотренным  </a:t>
            </a:r>
            <a:r>
              <a:rPr lang="ru-RU" sz="1800" i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ФЗ № 223 и ФЗ № 44</a:t>
            </a:r>
          </a:p>
          <a:p>
            <a:pPr marL="342900" indent="-3429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 участникам закупки могут быть установлены и другие требования </a:t>
            </a:r>
            <a:r>
              <a:rPr lang="ru-RU" sz="1800" i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(ФЗ-115 «О противодействии легализации …»)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54882" y="6834039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15</a:t>
            </a:fld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054882" y="0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91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Vlad\Desktop\lo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89040"/>
            <a:ext cx="2298365" cy="42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520855" y="5013176"/>
            <a:ext cx="3691105" cy="2449725"/>
          </a:xfrm>
          <a:prstGeom prst="roundRect">
            <a:avLst>
              <a:gd name="adj" fmla="val 4939"/>
            </a:avLst>
          </a:prstGeom>
          <a:solidFill>
            <a:srgbClr val="005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Vlad\Desktop\back_Artboard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9062" y="476672"/>
            <a:ext cx="8154938" cy="1872208"/>
          </a:xfrm>
        </p:spPr>
        <p:txBody>
          <a:bodyPr anchor="t">
            <a:noAutofit/>
          </a:bodyPr>
          <a:lstStyle/>
          <a:p>
            <a:pPr algn="l"/>
            <a:r>
              <a:rPr lang="ru-RU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Требования к контрагентам </a:t>
            </a:r>
            <a:r>
              <a:rPr lang="en-US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порядок проверки </a:t>
            </a:r>
            <a:br>
              <a:rPr lang="ru-RU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участников закупок</a:t>
            </a:r>
            <a:endParaRPr lang="ru-RU" altLang="ru-RU" sz="2800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54882" y="6834039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971600" y="2636912"/>
            <a:ext cx="1800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0460" eaLnBrk="0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Процедура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одобрения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или блокировки контрагента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4542" y="2636912"/>
            <a:ext cx="19595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046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Получение документации  от контрагента в соответствии с регламентом и выезд в адрес местонахождения контрагента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992774" y="2636912"/>
            <a:ext cx="21094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046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Проверка контрагента по информационным базам данных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102234" y="2636912"/>
            <a:ext cx="1691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0460" eaLnBrk="0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Анализ сведений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о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контрагенте в открытых источниках информации 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992774" y="4941168"/>
            <a:ext cx="31568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046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Анализ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полученной </a:t>
            </a: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defTabSz="130046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информации 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48007" y="5388115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00460" eaLnBrk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Одобрение/блокировка контрагента в базах данных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971550" y="2427511"/>
            <a:ext cx="7693632" cy="0"/>
          </a:xfrm>
          <a:prstGeom prst="line">
            <a:avLst/>
          </a:prstGeom>
          <a:ln w="38100">
            <a:solidFill>
              <a:srgbClr val="0054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/>
          <p:nvPr/>
        </p:nvCxnSpPr>
        <p:spPr>
          <a:xfrm rot="10800000" flipV="1">
            <a:off x="3840646" y="2427511"/>
            <a:ext cx="4824536" cy="3705156"/>
          </a:xfrm>
          <a:prstGeom prst="bentConnector3">
            <a:avLst>
              <a:gd name="adj1" fmla="val -3741"/>
            </a:avLst>
          </a:prstGeom>
          <a:ln w="38100">
            <a:solidFill>
              <a:srgbClr val="0054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611560" y="2204864"/>
            <a:ext cx="432048" cy="432048"/>
          </a:xfrm>
          <a:prstGeom prst="ellipse">
            <a:avLst/>
          </a:prstGeom>
          <a:solidFill>
            <a:srgbClr val="005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906395" y="2357264"/>
            <a:ext cx="152400" cy="152400"/>
          </a:xfrm>
          <a:prstGeom prst="ellipse">
            <a:avLst/>
          </a:prstGeom>
          <a:solidFill>
            <a:srgbClr val="005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992774" y="2357264"/>
            <a:ext cx="152400" cy="152400"/>
          </a:xfrm>
          <a:prstGeom prst="ellipse">
            <a:avLst/>
          </a:prstGeom>
          <a:solidFill>
            <a:srgbClr val="005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7164288" y="2344688"/>
            <a:ext cx="152400" cy="152400"/>
          </a:xfrm>
          <a:prstGeom prst="ellipse">
            <a:avLst/>
          </a:prstGeom>
          <a:solidFill>
            <a:srgbClr val="005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5058591" y="6084912"/>
            <a:ext cx="152400" cy="152400"/>
          </a:xfrm>
          <a:prstGeom prst="ellipse">
            <a:avLst/>
          </a:prstGeom>
          <a:solidFill>
            <a:srgbClr val="005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16</a:t>
            </a:fld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054882" y="0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52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lad\Desktop\back_Artboar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9062" y="476672"/>
            <a:ext cx="6175226" cy="1872208"/>
          </a:xfrm>
        </p:spPr>
        <p:txBody>
          <a:bodyPr anchor="t">
            <a:noAutofit/>
          </a:bodyPr>
          <a:lstStyle/>
          <a:p>
            <a:pPr algn="l"/>
            <a:r>
              <a:rPr lang="ru-RU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Требования к контрагентам и порядок проверки участников закупок</a:t>
            </a:r>
            <a:endParaRPr lang="ru-RU" altLang="ru-RU" sz="2800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67650" y="2169555"/>
            <a:ext cx="6535266" cy="38884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Комиссия по закупкам отказывает участнику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закупки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в допуске к участию в процедуре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закупки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если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 </a:t>
            </a:r>
            <a:endParaRPr lang="ru-RU" sz="1800" dirty="0" smtClean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ru-RU" sz="1800" dirty="0" smtClean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Выявлено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несоответствие участника хотя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бы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одному предъявляемому требованию;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Участник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закупки не соответствует иным требованиям;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Участник закупки не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предоставил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необходимые документы;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В представленных документах указаны недостоверные сведения;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Участник закупки не предоставил обеспечения заявки на участие в закупке, если таковое необходимо.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54882" y="6834039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Vlad\Desktop\lo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052736"/>
            <a:ext cx="2298365" cy="422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17</a:t>
            </a:fld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054882" y="0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84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lad\Desktop\back_Artboar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9062" y="476672"/>
            <a:ext cx="7687394" cy="1008112"/>
          </a:xfrm>
        </p:spPr>
        <p:txBody>
          <a:bodyPr anchor="t">
            <a:noAutofit/>
          </a:bodyPr>
          <a:lstStyle/>
          <a:p>
            <a:pPr algn="l"/>
            <a:r>
              <a:rPr lang="ru-RU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Участники закупочного процесса</a:t>
            </a:r>
            <a:endParaRPr lang="ru-RU" altLang="ru-RU" sz="2800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267200" y="1437875"/>
            <a:ext cx="4951090" cy="12631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сформировать потребность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установить требования к качеству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оценить оферты на соответствие параметрам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использовать продукцию в работе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54882" y="6834039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30513" y="1445049"/>
            <a:ext cx="30963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Инициатор закупки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(бизнес-заказчик)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4056" y="2852936"/>
            <a:ext cx="3995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Ответственный </a:t>
            </a:r>
            <a:b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закупщик </a:t>
            </a:r>
          </a:p>
          <a:p>
            <a:pPr lvl="0"/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(МТО, снабжение, закупки)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6805" y="4291400"/>
            <a:ext cx="2736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Конкурсная комиссия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6805" y="5497865"/>
            <a:ext cx="2736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Руководитель Общества</a:t>
            </a:r>
            <a:endParaRPr lang="ru-RU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67200" y="2996953"/>
            <a:ext cx="4572000" cy="12741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600" dirty="0" smtClean="0">
                <a:solidFill>
                  <a:schemeClr val="tx1">
                    <a:hueOff val="0"/>
                    <a:satOff val="0"/>
                    <a:lumOff val="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изучить рынок и пригласить участников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обеспечить эффективность закупки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выполнить требования законодательства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67200" y="4330800"/>
            <a:ext cx="4572000" cy="8586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сравнить предложения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оценить риски</a:t>
            </a:r>
          </a:p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выбрать победителя 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67944" y="5571732"/>
            <a:ext cx="4572000" cy="3139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1" indent="-228600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подписать договор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331640" y="2852936"/>
            <a:ext cx="698477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331640" y="4271148"/>
            <a:ext cx="698477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331640" y="5373216"/>
            <a:ext cx="698477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0" name="Picture 2" descr="C:\Users\Vlad\Desktop\corArtboard 3 copy 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740" y="3897052"/>
            <a:ext cx="4877916" cy="378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18</a:t>
            </a:fld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054882" y="0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62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lad\Desktop\back_Artboar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28" y="1354197"/>
            <a:ext cx="7493472" cy="51711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2779" y="188640"/>
            <a:ext cx="7687394" cy="1008112"/>
          </a:xfrm>
        </p:spPr>
        <p:txBody>
          <a:bodyPr anchor="t">
            <a:noAutofit/>
          </a:bodyPr>
          <a:lstStyle/>
          <a:p>
            <a:pPr algn="l"/>
            <a:r>
              <a:rPr lang="ru-RU" sz="32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Общая схема организации закупочной </a:t>
            </a:r>
            <a:r>
              <a:rPr lang="ru-RU" sz="32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деятельности</a:t>
            </a:r>
            <a:endParaRPr lang="ru-RU" altLang="ru-RU" sz="3200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54882" y="6834039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19</a:t>
            </a:fld>
            <a:endParaRPr lang="ru-RU"/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326931"/>
              </p:ext>
            </p:extLst>
          </p:nvPr>
        </p:nvGraphicFramePr>
        <p:xfrm>
          <a:off x="534912" y="4581128"/>
          <a:ext cx="3059016" cy="381000"/>
        </p:xfrm>
        <a:graphic>
          <a:graphicData uri="http://schemas.openxmlformats.org/drawingml/2006/table">
            <a:tbl>
              <a:tblPr/>
              <a:tblGrid>
                <a:gridCol w="3059016"/>
              </a:tblGrid>
              <a:tr h="117015">
                <a:tc>
                  <a:txBody>
                    <a:bodyPr/>
                    <a:lstStyle/>
                    <a:p>
                      <a:pPr marL="0" marR="0" lvl="0" indent="0" algn="l" defTabSz="584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ЦЗ – централизованная закупка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7015">
                <a:tc>
                  <a:txBody>
                    <a:bodyPr/>
                    <a:lstStyle/>
                    <a:p>
                      <a:pPr marL="0" marR="0" lvl="0" indent="0" algn="l" defTabSz="584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НЦЗ – нецентрализованная закупка</a:t>
                      </a:r>
                    </a:p>
                  </a:txBody>
                  <a:tcPr marL="7620" marR="7620" marT="762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1054882" y="0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49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6840252" y="-495436"/>
            <a:ext cx="2628292" cy="262829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459438"/>
            <a:ext cx="6840760" cy="407401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550" y="1916832"/>
            <a:ext cx="8929042" cy="2664296"/>
          </a:xfrm>
        </p:spPr>
        <p:txBody>
          <a:bodyPr anchor="t">
            <a:noAutofit/>
          </a:bodyPr>
          <a:lstStyle/>
          <a:p>
            <a:pPr algn="l"/>
            <a:r>
              <a:rPr lang="ru-RU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«Российские коммунальные</a:t>
            </a:r>
          </a:p>
          <a:p>
            <a:pPr algn="l"/>
            <a:r>
              <a:rPr lang="ru-RU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системы» – крупнейший оператор</a:t>
            </a:r>
          </a:p>
          <a:p>
            <a:pPr algn="l"/>
            <a:r>
              <a:rPr lang="ru-RU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водоснабжения и водоотведения</a:t>
            </a:r>
          </a:p>
          <a:p>
            <a:pPr algn="l"/>
            <a:r>
              <a:rPr lang="ru-RU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Российской Федерации</a:t>
            </a:r>
          </a:p>
        </p:txBody>
      </p:sp>
      <p:pic>
        <p:nvPicPr>
          <p:cNvPr id="7" name="Picture 2" descr="D:\YandexDisk\Клиенты\РКС\База\Логотип\РКС\png\Цветной\logo_RKS_rus_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74" y="476672"/>
            <a:ext cx="5861050" cy="12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08304" y="484987"/>
            <a:ext cx="158417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 года </a:t>
            </a:r>
            <a:endParaRPr lang="ru-RU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Опыт работы</a:t>
            </a:r>
          </a:p>
          <a:p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коммунальной</a:t>
            </a:r>
          </a:p>
          <a:p>
            <a:r>
              <a: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сфере</a:t>
            </a: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938933" y="4555516"/>
            <a:ext cx="3767174" cy="627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53,7млрд</a:t>
            </a:r>
          </a:p>
          <a:p>
            <a:pPr algn="l"/>
            <a:endParaRPr lang="ru-RU" b="1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971550" y="4437112"/>
            <a:ext cx="194426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2"/>
          <p:cNvSpPr txBox="1">
            <a:spLocks/>
          </p:cNvSpPr>
          <p:nvPr/>
        </p:nvSpPr>
        <p:spPr>
          <a:xfrm>
            <a:off x="971600" y="5589240"/>
            <a:ext cx="3767174" cy="627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39,3 млрд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004217" y="6597352"/>
            <a:ext cx="194426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938933" y="508518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/>
              <a:t>Накопленный </a:t>
            </a:r>
            <a:r>
              <a:rPr lang="ru-RU" sz="1200" dirty="0" smtClean="0"/>
              <a:t>объем</a:t>
            </a:r>
            <a:r>
              <a:rPr lang="en-US" sz="1200" dirty="0" smtClean="0"/>
              <a:t> </a:t>
            </a:r>
            <a:r>
              <a:rPr lang="ru-RU" sz="1200" dirty="0" smtClean="0"/>
              <a:t>инвестиций </a:t>
            </a:r>
            <a:r>
              <a:rPr lang="ru-RU" sz="1200" dirty="0"/>
              <a:t>в объекты</a:t>
            </a:r>
            <a:br>
              <a:rPr lang="ru-RU" sz="1200" dirty="0"/>
            </a:br>
            <a:r>
              <a:rPr lang="ru-RU" sz="1200" dirty="0"/>
              <a:t>ЖКХ по </a:t>
            </a:r>
            <a:r>
              <a:rPr lang="ru-RU" sz="1200" dirty="0" smtClean="0"/>
              <a:t>состоянию</a:t>
            </a:r>
            <a:r>
              <a:rPr lang="en-US" sz="1200" dirty="0" smtClean="0"/>
              <a:t> </a:t>
            </a:r>
            <a:r>
              <a:rPr lang="ru-RU" sz="1200" dirty="0" smtClean="0"/>
              <a:t>на 2025 год 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938933" y="609329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 smtClean="0"/>
              <a:t>Совокупная выручка РКС за 2024 год</a:t>
            </a:r>
            <a:endParaRPr lang="ru-RU" sz="1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3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611560" y="1628800"/>
            <a:ext cx="3168351" cy="4608512"/>
          </a:xfrm>
          <a:prstGeom prst="roundRect">
            <a:avLst>
              <a:gd name="adj" fmla="val 493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23928" y="1628800"/>
            <a:ext cx="5112568" cy="4608512"/>
          </a:xfrm>
          <a:prstGeom prst="roundRect">
            <a:avLst>
              <a:gd name="adj" fmla="val 493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Vlad\Desktop\back_Artboar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44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9062" y="476672"/>
            <a:ext cx="7687394" cy="720080"/>
          </a:xfrm>
        </p:spPr>
        <p:txBody>
          <a:bodyPr anchor="t">
            <a:noAutofit/>
          </a:bodyPr>
          <a:lstStyle/>
          <a:p>
            <a:pPr algn="l"/>
            <a:r>
              <a:rPr lang="ru-RU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Этапы закупочного процесса </a:t>
            </a:r>
            <a:endParaRPr lang="ru-RU" altLang="ru-RU" sz="2800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89062" y="1916832"/>
            <a:ext cx="2574826" cy="33123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Все Участники, </a:t>
            </a:r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кроме СМСП</a:t>
            </a:r>
            <a:b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Подача заявки 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Анализ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 критериям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отбора (допуска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), техническая оценка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 сравнение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цен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Переторжка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(может быть проведена)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Итоговый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протокол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54882" y="6834039"/>
            <a:ext cx="106225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4139952" y="1916832"/>
            <a:ext cx="4608512" cy="42484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Участники - субъекты малого и среднего </a:t>
            </a:r>
            <a: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предпринимательства</a:t>
            </a:r>
            <a:br>
              <a:rPr lang="ru-RU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ru-RU" sz="1600" b="1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Подача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участником закупки заявки 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Допуск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 критерию получения согласия поставщика с техническим заданием и условиями договора – Протокол рассмотрения по первому этапу  </a:t>
            </a: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Допуск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 критерию проверки учредительных документов и техническая оценка – Протокол рассмотрения по второму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этапу 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Получение дополнительных ценовых предложений –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Итоговый протокол закупочной комиссии </a:t>
            </a:r>
          </a:p>
        </p:txBody>
      </p:sp>
      <p:pic>
        <p:nvPicPr>
          <p:cNvPr id="13" name="Picture 2" descr="C:\Users\Vlad\Desktop\construc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980632"/>
            <a:ext cx="5554663" cy="370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20</a:t>
            </a:fld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054882" y="0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34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lad\Desktop\back_Artboar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9062" y="548680"/>
            <a:ext cx="5743178" cy="1224136"/>
          </a:xfrm>
        </p:spPr>
        <p:txBody>
          <a:bodyPr anchor="t">
            <a:noAutofit/>
          </a:bodyPr>
          <a:lstStyle/>
          <a:p>
            <a:pPr algn="l"/>
            <a:r>
              <a:rPr lang="ru-RU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Состав заявки участника конкурса</a:t>
            </a:r>
            <a:endParaRPr lang="ru-RU" altLang="ru-RU" sz="2800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89062" y="4473116"/>
            <a:ext cx="2592288" cy="1476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Техническая документация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54882" y="6834039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3585686" y="4473116"/>
            <a:ext cx="2592288" cy="1476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Документы для аккредитации участника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372200" y="4473116"/>
            <a:ext cx="2592288" cy="1476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Коммерческая документация</a:t>
            </a:r>
          </a:p>
        </p:txBody>
      </p:sp>
      <p:pic>
        <p:nvPicPr>
          <p:cNvPr id="13" name="Picture 4" descr="C:\Users\Vlad\Desktop\pr\icArtboard 3 copy 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111" y="2636911"/>
            <a:ext cx="1637953" cy="163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C:\Users\Vlad\Desktop\Untitled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82" y="2780928"/>
            <a:ext cx="1329606" cy="133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Users\Vlad\Desktop\94364731-1295908558-120245865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065" y="2420887"/>
            <a:ext cx="2344343" cy="176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21</a:t>
            </a:fld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054882" y="-27384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76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491880" y="2996952"/>
            <a:ext cx="5400600" cy="3600400"/>
          </a:xfrm>
          <a:prstGeom prst="roundRect">
            <a:avLst>
              <a:gd name="adj" fmla="val 493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Vlad\Desktop\back_Artboar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72007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9062" y="476672"/>
            <a:ext cx="7687394" cy="1152128"/>
          </a:xfrm>
        </p:spPr>
        <p:txBody>
          <a:bodyPr anchor="t">
            <a:noAutofit/>
          </a:bodyPr>
          <a:lstStyle/>
          <a:p>
            <a:pPr algn="l"/>
            <a:r>
              <a:rPr lang="ru-RU" alt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ошибки участников конкурсов при подготовке заявок</a:t>
            </a:r>
            <a:endParaRPr lang="ru-RU" altLang="ru-RU" sz="2400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89062" y="1657291"/>
            <a:ext cx="6895306" cy="13111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При формировании заявок участники допускают ошибки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из-за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которых они отстраняются от участия в конкурсе, либо рискуют попасть в список недобросовестных поставщиков.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83593" y="3435970"/>
            <a:ext cx="2142778" cy="25922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Для всех участников</a:t>
            </a:r>
            <a:r>
              <a:rPr lang="ru-R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</a:t>
            </a:r>
            <a:br>
              <a:rPr lang="ru-R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Не корректное внесение стоимости товара или услуг на 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ЭТП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54882" y="6834039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4091368" y="3566045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sym typeface="Helvetica Light"/>
              </a:rPr>
              <a:t>Для СМСП</a:t>
            </a:r>
            <a:r>
              <a:rPr lang="ru-RU" sz="1400" b="1" dirty="0" smtClean="0">
                <a:latin typeface="Verdana" panose="020B0604030504040204" pitchFamily="34" charset="0"/>
                <a:ea typeface="Verdana" panose="020B0604030504040204" pitchFamily="34" charset="0"/>
                <a:sym typeface="Helvetica Light"/>
              </a:rPr>
              <a:t>:</a:t>
            </a:r>
            <a:br>
              <a:rPr lang="ru-RU" sz="1400" b="1" dirty="0" smtClean="0">
                <a:latin typeface="Verdana" panose="020B0604030504040204" pitchFamily="34" charset="0"/>
                <a:ea typeface="Verdana" panose="020B0604030504040204" pitchFamily="34" charset="0"/>
                <a:sym typeface="Helvetica Light"/>
              </a:rPr>
            </a:br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  <a:sym typeface="Helvetica Light"/>
            </a:endParaRPr>
          </a:p>
          <a:p>
            <a:pPr>
              <a:lnSpc>
                <a:spcPct val="100000"/>
              </a:lnSpc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В первой части заявки: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указание наименования, реквизитов компании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направление заявки на фирменных бланках компании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указание цен и стоимости 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предложения</a:t>
            </a:r>
            <a:b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Во второй части заявки: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указание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цен и стоимости 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предложения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22</a:t>
            </a:fld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054882" y="0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42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Vlad\Desktop\pr\CenArtboard 1 copy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71587" cy="687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284984"/>
            <a:ext cx="7447706" cy="2664296"/>
          </a:xfrm>
        </p:spPr>
        <p:txBody>
          <a:bodyPr anchor="t">
            <a:noAutofit/>
          </a:bodyPr>
          <a:lstStyle/>
          <a:p>
            <a:pPr algn="l"/>
            <a:r>
              <a:rPr lang="ru-RU" altLang="ru-RU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Добросовестность</a:t>
            </a:r>
            <a:r>
              <a:rPr lang="ru-RU" altLang="ru-RU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altLang="ru-RU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altLang="ru-RU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Неприемлемость </a:t>
            </a:r>
            <a:r>
              <a:rPr lang="ru-RU" altLang="ru-RU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altLang="ru-RU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коррупции</a:t>
            </a:r>
            <a:endParaRPr lang="ru-RU" alt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24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Vlad\Desktop\back_Artboard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288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9062" y="476672"/>
            <a:ext cx="7687394" cy="1296144"/>
          </a:xfrm>
        </p:spPr>
        <p:txBody>
          <a:bodyPr anchor="t">
            <a:noAutofit/>
          </a:bodyPr>
          <a:lstStyle/>
          <a:p>
            <a:pPr algn="l"/>
            <a:r>
              <a:rPr lang="ru-RU" altLang="ru-RU" sz="28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Добросовестность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331640" y="1628800"/>
            <a:ext cx="7812360" cy="41764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Мы ведем честный, этичный и прозрачный бизнес 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Мы с уважением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относимся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 своим контрагентам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Мы сотрудничаем только с надежными партнерами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Мы придерживаемся принципа должной осмотрительности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Мы добросовестно выполняем свои обязательства перед контрагентами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Мы разрешаем споры путем переговоров стремясь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 компромиссу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Мы нацелены на долгосрочные, доверительные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взаимовыгодные отношения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61253" y="6004073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МЫ ОЖИДАЕМ ОТ СВОИХ КОНТРАГЕНТОВ СОБЛЮДЕНИЯ ДАННЫХ ПРИНЦИПОВ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3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Vlad\Desktop\back_Artboard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288" y="18744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47664" y="5974066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МЫ ОЖИДАЕМ ОТ СВОИХ КОНТРАГЕНТОВ СОБЛЮДЕНИЯ ДАННЫХ ПРИНЦИПОВ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989062" y="476672"/>
            <a:ext cx="6823298" cy="1296144"/>
          </a:xfrm>
        </p:spPr>
        <p:txBody>
          <a:bodyPr anchor="t">
            <a:noAutofit/>
          </a:bodyPr>
          <a:lstStyle/>
          <a:p>
            <a:pPr algn="l"/>
            <a:r>
              <a:rPr lang="ru-RU" altLang="ru-RU" sz="28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Неприемлемость </a:t>
            </a:r>
            <a:r>
              <a:rPr lang="en-US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коррупции во </a:t>
            </a:r>
            <a:r>
              <a:rPr lang="ru-RU" altLang="ru-RU" sz="28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всех ее формах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43608" y="1668507"/>
            <a:ext cx="7920880" cy="43924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Мы категорически неприемлем взяточничество, коррупцию, откаты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Мы проводим  процедуры для противодействия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проверки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Мы боремся с Конфликтами интересов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Мы допускаем получение и дарение подарков только если это соответствует принятой деловой практике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Мы не допускаем получение подарков, вознаграждения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иных выгод в обмен на оказание противоправных действий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Каждый руководитель РКС должен быть образцом этического поведения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60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Vlad\Desktop\back_Artboard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9062" y="476672"/>
            <a:ext cx="7687394" cy="2016224"/>
          </a:xfrm>
        </p:spPr>
        <p:txBody>
          <a:bodyPr anchor="t">
            <a:noAutofit/>
          </a:bodyPr>
          <a:lstStyle/>
          <a:p>
            <a:pPr algn="l"/>
            <a:r>
              <a:rPr lang="ru-RU" altLang="ru-RU" sz="28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Соблюдение </a:t>
            </a:r>
            <a:r>
              <a:rPr lang="en-US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alt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антимонопольного </a:t>
            </a:r>
            <a:r>
              <a:rPr lang="ru-RU" altLang="ru-RU" sz="28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законодательства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691680" y="2192021"/>
            <a:ext cx="6436320" cy="2952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Мы соблюдаем антикоррупционное законодательство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Мы обеспечиваем открытый и равный доступ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 </a:t>
            </a: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закупкам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Мы способствуем свободной конкуренции</a:t>
            </a:r>
          </a:p>
          <a:p>
            <a:pPr marL="342900" indent="-3429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8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Мы нацеливаем участников закупок на формирование лучшего </a:t>
            </a:r>
            <a:r>
              <a:rPr lang="ru-RU" sz="18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предложения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5974066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Verdana" panose="020B0604030504040204" pitchFamily="34" charset="0"/>
                <a:ea typeface="Verdana" panose="020B0604030504040204" pitchFamily="34" charset="0"/>
              </a:rPr>
              <a:t>МЫ ОЖИДАЕМ ОТ СВОИХ КОНТРАГЕНТОВ СОБЛЮДЕНИЯ ДАННЫХ ПРИНЦИПОВ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56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Vlad\Desktop\stop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77139" cy="700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3757" y="476672"/>
            <a:ext cx="7687394" cy="720303"/>
          </a:xfrm>
        </p:spPr>
        <p:txBody>
          <a:bodyPr anchor="t">
            <a:noAutofit/>
          </a:bodyPr>
          <a:lstStyle/>
          <a:p>
            <a:pPr algn="l"/>
            <a:r>
              <a:rPr lang="ru-RU" altLang="ru-RU" sz="2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Коррупция. </a:t>
            </a:r>
            <a:r>
              <a:rPr lang="ru-RU" altLang="ru-RU" sz="2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Ответственность</a:t>
            </a:r>
            <a:endParaRPr lang="ru-RU" altLang="ru-RU" sz="2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13757" y="1091347"/>
            <a:ext cx="72482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6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Предмет коммерческого подкупа – деньги, ценные бумаги, иное имущество или услуги имущественного характера</a:t>
            </a:r>
            <a:r>
              <a:rPr lang="en-US" sz="16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16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16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Преступления предусматривают ЛИШЕНИЕ СВОБОДЫ + ШТРАФЫ</a:t>
            </a:r>
            <a:endParaRPr lang="ru-RU" sz="16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09859" y="2670132"/>
            <a:ext cx="266429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Передача  </a:t>
            </a:r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предмета подкупа</a:t>
            </a:r>
          </a:p>
          <a:p>
            <a:pPr lvl="0"/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 2х лет +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штраф 5ти кратный сумме 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подкупа</a:t>
            </a:r>
          </a:p>
          <a:p>
            <a:pPr lvl="0"/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 3 лет +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штраф 10ти кратный сумме 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подкупа</a:t>
            </a:r>
          </a:p>
          <a:p>
            <a:pPr lvl="0"/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3-7 лет +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штраф 30ти кратный сумме 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подкупа</a:t>
            </a:r>
          </a:p>
          <a:p>
            <a:pPr lvl="0"/>
            <a:endParaRPr lang="ru-RU" sz="14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4-8 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лет +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штраф 40ка кратный сумме подкупа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5001" y="2716465"/>
            <a:ext cx="19443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Сумма </a:t>
            </a:r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подкупа</a:t>
            </a:r>
          </a:p>
          <a:p>
            <a:pPr lvl="0"/>
            <a:endParaRPr lang="ru-RU" sz="14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 25 тысяч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руб.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endParaRPr lang="ru-RU" sz="1400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свыше 25 тысяч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руб.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свыше 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150 тысяч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руб.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свыше 1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млн руб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34638" y="2657640"/>
            <a:ext cx="280831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Получение </a:t>
            </a:r>
            <a:endParaRPr lang="ru-RU" b="1" dirty="0" smtClean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Предмета подкупа</a:t>
            </a:r>
          </a:p>
          <a:p>
            <a:pPr lvl="0"/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 3х лет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 штраф  15ти кратный сумме 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подкупа</a:t>
            </a:r>
          </a:p>
          <a:p>
            <a:pPr lvl="0"/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 5ти лет +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штраф 20ти кратный сумме 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подкупа</a:t>
            </a:r>
          </a:p>
          <a:p>
            <a:pPr lvl="0"/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5-9 лет +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штраф 40ка кратный сумме 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подкупа</a:t>
            </a:r>
          </a:p>
          <a:p>
            <a:pPr lvl="0"/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7-12 лет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 штраф  50ти кратный сумме подкупа</a:t>
            </a:r>
            <a:endParaRPr lang="ru-RU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971550" y="3356992"/>
            <a:ext cx="770490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38044" y="4042163"/>
            <a:ext cx="770490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05001" y="5229200"/>
            <a:ext cx="770490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81894" y="5901786"/>
            <a:ext cx="7704906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3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Vlad\Desktop\back_Artboard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7384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69909" y="1268761"/>
            <a:ext cx="8622571" cy="5087590"/>
          </a:xfrm>
          <a:prstGeom prst="roundRect">
            <a:avLst>
              <a:gd name="adj" fmla="val 4939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1709015"/>
            <a:ext cx="75386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800"/>
              </a:spcBef>
            </a:pP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Если Вы считаете, что конкурсные процедуры были проведены </a:t>
            </a:r>
            <a:r>
              <a:rPr lang="ru-RU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нарушениями правил, </a:t>
            </a:r>
            <a:r>
              <a:rPr lang="ru-RU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непрозрачно</a:t>
            </a:r>
            <a:r>
              <a:rPr lang="ru-RU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предвзято </a:t>
            </a:r>
            <a:r>
              <a:rPr lang="ru-RU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</a:t>
            </a:r>
            <a:r>
              <a:rPr lang="en-US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обращайтесь:</a:t>
            </a:r>
            <a:endParaRPr lang="ru-RU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20097" y="5560204"/>
            <a:ext cx="794439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anticriminal@roscomsys.ru</a:t>
            </a:r>
            <a:endParaRPr lang="ru-RU" sz="3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75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Vlad\Desktop\_0991Artboard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72344" y="980728"/>
            <a:ext cx="5831904" cy="4752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Стандарты</a:t>
            </a: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Технической политики</a:t>
            </a: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5" name="Picture 2" descr="C:\Users\Vlad\Desktop\construc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3717032"/>
            <a:ext cx="5554663" cy="370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21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Vlad\Desktop\princeArtboard 1-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86" y="-24040"/>
            <a:ext cx="9500598" cy="712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2193585" y="2114509"/>
            <a:ext cx="4176464" cy="4176464"/>
          </a:xfrm>
          <a:prstGeom prst="ellipse">
            <a:avLst/>
          </a:prstGeom>
          <a:noFill/>
          <a:ln w="508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2344" y="692150"/>
            <a:ext cx="7772400" cy="1584722"/>
          </a:xfrm>
        </p:spPr>
        <p:txBody>
          <a:bodyPr anchor="t">
            <a:normAutofit/>
          </a:bodyPr>
          <a:lstStyle/>
          <a:p>
            <a:pPr algn="l"/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Приоритеты компании </a:t>
            </a: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работе с партнерами</a:t>
            </a:r>
            <a:endParaRPr lang="ru-RU" sz="3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71550" y="2564904"/>
            <a:ext cx="33124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Упрощение документов </a:t>
            </a:r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Простота правил</a:t>
            </a:r>
          </a:p>
          <a:p>
            <a:pPr lvl="0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Стандартизация договоров</a:t>
            </a:r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69432" y="4874678"/>
            <a:ext cx="34607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Расширение конкуренции</a:t>
            </a:r>
          </a:p>
          <a:p>
            <a:pPr lvl="0"/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Обеспечение равного доступа</a:t>
            </a:r>
          </a:p>
          <a:p>
            <a:pPr lvl="0"/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Оценка технологий</a:t>
            </a:r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70858" y="2570422"/>
            <a:ext cx="32513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прозрачности</a:t>
            </a:r>
          </a:p>
          <a:p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Обеспечение объективности</a:t>
            </a:r>
          </a:p>
          <a:p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Информирование </a:t>
            </a:r>
            <a:endParaRPr lang="ru-R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04048" y="4724636"/>
            <a:ext cx="390650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Создание гибкой модели снабжения</a:t>
            </a:r>
          </a:p>
          <a:p>
            <a:r>
              <a:rPr lang="ru-RU" sz="1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Категорийный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менеджмент</a:t>
            </a:r>
          </a:p>
          <a:p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Управление качеством</a:t>
            </a:r>
          </a:p>
          <a:p>
            <a:pPr lvl="0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19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Vlad\Desktop\back_Artboard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Vlad\Desktop\pr\roundedArtboard-1-copy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387088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11157" y="476672"/>
            <a:ext cx="7089235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lvl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</a:defRPr>
            </a:defPPr>
            <a:lvl1pPr algn="l">
              <a:defRPr b="1"/>
            </a:lvl1pPr>
          </a:lstStyle>
          <a:p>
            <a:r>
              <a:rPr lang="ru-RU" sz="2400" b="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Стандарты единой </a:t>
            </a:r>
            <a:br>
              <a:rPr lang="ru-RU" sz="2400" b="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b="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Технической политики</a:t>
            </a:r>
            <a:r>
              <a:rPr lang="en-US" sz="2400" b="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2400" b="0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1979712" y="4542220"/>
            <a:ext cx="1873704" cy="1477023"/>
          </a:xfrm>
          <a:prstGeom prst="hexagon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УСТАНОВКА ПРИБОРОВ УЧЕТА</a:t>
            </a:r>
            <a:endParaRPr lang="ru-RU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3598327" y="2348880"/>
            <a:ext cx="2838109" cy="1237322"/>
          </a:xfrm>
          <a:prstGeom prst="hexagon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ЭЛЕКТРОННАЯ РАСЧЕТНАЯ ГИДРАВЛИЧЕСКАЯ МОДЕЛЬ СЕТЕЙ ВИВ</a:t>
            </a:r>
            <a:endParaRPr lang="ru-RU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Шестиугольник 11"/>
          <p:cNvSpPr/>
          <p:nvPr/>
        </p:nvSpPr>
        <p:spPr>
          <a:xfrm>
            <a:off x="6145620" y="2956157"/>
            <a:ext cx="2920771" cy="1524680"/>
          </a:xfrm>
          <a:prstGeom prst="hexagon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ИНСТРУМЕНТАЛЬНОЕ ОБСЛЕДОВАНИЕ ЭНЕРГЕТИЧЕСКОГО ОБОРУДОВАНИЯ</a:t>
            </a:r>
          </a:p>
        </p:txBody>
      </p:sp>
      <p:sp>
        <p:nvSpPr>
          <p:cNvPr id="13" name="Шестиугольник 12"/>
          <p:cNvSpPr/>
          <p:nvPr/>
        </p:nvSpPr>
        <p:spPr>
          <a:xfrm>
            <a:off x="6123411" y="4561621"/>
            <a:ext cx="2215074" cy="1294270"/>
          </a:xfrm>
          <a:prstGeom prst="hexagon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БЕНЧМАРКИНГ УДЕЛЬНЫХ ПОКАЗАТЕЛЕЙ</a:t>
            </a:r>
            <a:endParaRPr lang="ru-RU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Шестиугольник 13"/>
          <p:cNvSpPr/>
          <p:nvPr/>
        </p:nvSpPr>
        <p:spPr>
          <a:xfrm>
            <a:off x="3563888" y="5262300"/>
            <a:ext cx="2893219" cy="1504270"/>
          </a:xfrm>
          <a:prstGeom prst="hexagon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РЕАЛИЗАЦИЯ ПРОГРАММ ПОВЫШЕНИЯ ЭКОЛОГИЧЕСКОЙ ЭФФЕКТИВНОСТИ</a:t>
            </a:r>
          </a:p>
        </p:txBody>
      </p:sp>
      <p:sp>
        <p:nvSpPr>
          <p:cNvPr id="15" name="Шестиугольник 14"/>
          <p:cNvSpPr/>
          <p:nvPr/>
        </p:nvSpPr>
        <p:spPr>
          <a:xfrm>
            <a:off x="3528290" y="3687956"/>
            <a:ext cx="2904694" cy="1524680"/>
          </a:xfrm>
          <a:prstGeom prst="hexagon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УНИФИКАЦИЯ И СТАНДАРТИЗАЦИЯ ОБОРУДОВАНИЯ, МАТЕРИАЛОВ И ТЕХНИЧЕСКИХ РЕШЕНИЙ</a:t>
            </a:r>
          </a:p>
        </p:txBody>
      </p:sp>
      <p:sp>
        <p:nvSpPr>
          <p:cNvPr id="16" name="Шестиугольник 15"/>
          <p:cNvSpPr/>
          <p:nvPr/>
        </p:nvSpPr>
        <p:spPr>
          <a:xfrm>
            <a:off x="755576" y="2670012"/>
            <a:ext cx="3081556" cy="1788044"/>
          </a:xfrm>
          <a:prstGeom prst="hexagon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АВТОМАТИЗИРОВАННОЕ ФОРМИРОВАНИЕ ПРОГРАММЫ РЕМОНТОВ, АВТОМАТИЗАЦИЯ ПРОЦЕССА УПРАВЛЕНИЯ ОБЪЕКТАМИ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4551" y="1700808"/>
            <a:ext cx="6921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Компания реализует принципы сбалансированности технического развития и внедрения передового опыта </a:t>
            </a:r>
            <a:r>
              <a:rPr lang="ru-RU" sz="1200" dirty="0" err="1" smtClean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цифровизации</a:t>
            </a:r>
            <a:endParaRPr lang="ru-RU" sz="12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85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827584" y="2780928"/>
            <a:ext cx="7920880" cy="3744416"/>
          </a:xfrm>
          <a:prstGeom prst="roundRect">
            <a:avLst>
              <a:gd name="adj" fmla="val 493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Vlad\Desktop\back_Artboard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Vlad\Desktop\corArtboard 3 copy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1916832"/>
            <a:ext cx="5850954" cy="503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3608" y="481896"/>
            <a:ext cx="7560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Основными задачами технической политики </a:t>
            </a:r>
            <a:r>
              <a:rPr lang="ru-RU" sz="24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закупочной деятельности </a:t>
            </a:r>
            <a:r>
              <a:rPr 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</a:t>
            </a:r>
            <a:r>
              <a:rPr lang="ru-RU" sz="24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реконструкции, капитальном строительстве и ремонте объектов </a:t>
            </a:r>
            <a:r>
              <a:rPr 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24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предприятиях </a:t>
            </a:r>
            <a:r>
              <a:rPr lang="ru-RU" sz="2400" b="1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являются</a:t>
            </a:r>
            <a:r>
              <a:rPr lang="en-US" sz="2400" b="1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ru-RU" sz="2400" b="1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17426" y="3006531"/>
            <a:ext cx="417646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8046" indent="-278046">
              <a:spcBef>
                <a:spcPts val="600"/>
              </a:spcBef>
              <a:buClr>
                <a:srgbClr val="00549A"/>
              </a:buClr>
              <a:buAutoNum type="arabicPeriod"/>
            </a:pP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Снижение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себестоимости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строительства</a:t>
            </a:r>
            <a:b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278046" indent="-278046">
              <a:buClr>
                <a:srgbClr val="00549A"/>
              </a:buClr>
              <a:buAutoNum type="arabicPeriod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Получение прибыли в результате сокращения затрат на приобретение ТМЦ с учетом эксплуатационных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характеристик</a:t>
            </a:r>
            <a:b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278046" indent="-278046">
              <a:buClr>
                <a:srgbClr val="00549A"/>
              </a:buClr>
              <a:buAutoNum type="arabicPeriod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Повышение качества и надежности объектов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эксплуатации</a:t>
            </a:r>
            <a:b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278046" indent="-278046">
              <a:buClr>
                <a:srgbClr val="00549A"/>
              </a:buClr>
              <a:buAutoNum type="arabicPeriod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Снижение операционных затрат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51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827584" y="2564904"/>
            <a:ext cx="7920880" cy="3960440"/>
          </a:xfrm>
          <a:prstGeom prst="roundRect">
            <a:avLst>
              <a:gd name="adj" fmla="val 493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C:\Users\Vlad\Desktop\back_Artboard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08112" y="2684935"/>
            <a:ext cx="5149552" cy="3720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8249" indent="-328249">
              <a:lnSpc>
                <a:spcPct val="110000"/>
              </a:lnSpc>
              <a:buClr>
                <a:srgbClr val="00549A"/>
              </a:buClr>
              <a:buFont typeface="+mj-lt"/>
              <a:buAutoNum type="arabicPeriod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Заключения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 техническом обследовании</a:t>
            </a:r>
          </a:p>
          <a:p>
            <a:pPr marL="328249" indent="-328249">
              <a:lnSpc>
                <a:spcPct val="110000"/>
              </a:lnSpc>
              <a:buClr>
                <a:srgbClr val="00549A"/>
              </a:buClr>
              <a:buFont typeface="+mj-lt"/>
              <a:buAutoNum type="arabicPeriod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Перечня мероприятий по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энергосбережению и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повышению энергетической эффективности с их стоимостной оценкой</a:t>
            </a:r>
          </a:p>
          <a:p>
            <a:pPr marL="328249" indent="-328249">
              <a:lnSpc>
                <a:spcPct val="110000"/>
              </a:lnSpc>
              <a:buClr>
                <a:srgbClr val="00549A"/>
              </a:buClr>
              <a:buFont typeface="+mj-lt"/>
              <a:buAutoNum type="arabicPeriod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Инвестиционной программы</a:t>
            </a:r>
          </a:p>
          <a:p>
            <a:pPr marL="328249" indent="-328249">
              <a:lnSpc>
                <a:spcPct val="110000"/>
              </a:lnSpc>
              <a:buClr>
                <a:srgbClr val="00549A"/>
              </a:buClr>
              <a:buFont typeface="+mj-lt"/>
              <a:buAutoNum type="arabicPeriod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Требований утвержденной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технической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политики ГК РКС</a:t>
            </a:r>
          </a:p>
          <a:p>
            <a:pPr marL="328249" indent="-328249">
              <a:lnSpc>
                <a:spcPct val="110000"/>
              </a:lnSpc>
              <a:buClr>
                <a:srgbClr val="00549A"/>
              </a:buClr>
              <a:buFont typeface="+mj-lt"/>
              <a:buAutoNum type="arabicPeriod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Производственной программы</a:t>
            </a:r>
          </a:p>
          <a:p>
            <a:pPr marL="278046" indent="-278046">
              <a:lnSpc>
                <a:spcPct val="110000"/>
              </a:lnSpc>
              <a:buClr>
                <a:srgbClr val="00549A"/>
              </a:buClr>
              <a:buFont typeface="+mj-lt"/>
              <a:buAutoNum type="arabicPeriod"/>
            </a:pP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Утвержденной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проектно-сметной документации</a:t>
            </a:r>
          </a:p>
        </p:txBody>
      </p:sp>
      <p:pic>
        <p:nvPicPr>
          <p:cNvPr id="24578" name="Picture 2" descr="C:\Users\Vlad\Desktop\corArtboard 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489" y="2063552"/>
            <a:ext cx="6498976" cy="50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2344" y="620688"/>
            <a:ext cx="75600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87"/>
              </a:spcBef>
            </a:pPr>
            <a:r>
              <a:rPr lang="ru-RU" sz="2400" b="1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Решение</a:t>
            </a:r>
            <a:r>
              <a:rPr lang="ru-RU" sz="24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 приоритетности направления средств на ремонт, модернизацию </a:t>
            </a:r>
            <a:r>
              <a:rPr 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или </a:t>
            </a:r>
            <a:r>
              <a:rPr lang="ru-RU" sz="24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замену оборудования </a:t>
            </a:r>
            <a:r>
              <a:rPr lang="ru-RU" sz="2400" b="1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принимается </a:t>
            </a:r>
            <a:r>
              <a:rPr lang="ru-RU" sz="2400" b="1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ru-RU" sz="2400" b="1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b="1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2400" b="1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основании</a:t>
            </a:r>
            <a:r>
              <a:rPr lang="en-US" sz="2400" b="1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ru-RU" sz="2400" b="1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19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lad\Desktop\back_Artboard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27221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894" y="347172"/>
            <a:ext cx="87481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Определяющим решением </a:t>
            </a:r>
            <a:r>
              <a:rPr lang="ru-RU" sz="24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 затратах </a:t>
            </a:r>
          </a:p>
          <a:p>
            <a:r>
              <a:rPr lang="ru-RU" sz="24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</a:t>
            </a:r>
            <a:r>
              <a:rPr 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реализации проектов является </a:t>
            </a:r>
            <a:r>
              <a:rPr lang="ru-RU" sz="2400" b="1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расчёт совокупной стоимости владения </a:t>
            </a:r>
            <a:r>
              <a:rPr lang="ru-RU" sz="24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оборудованием (ССВ) </a:t>
            </a:r>
            <a:r>
              <a:rPr 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</a:t>
            </a:r>
            <a:r>
              <a:rPr lang="ru-RU" sz="24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использованием опросных </a:t>
            </a:r>
            <a:r>
              <a:rPr 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листов:</a:t>
            </a:r>
            <a:endParaRPr lang="ru-RU" sz="2400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7884368" y="2996952"/>
            <a:ext cx="0" cy="193636"/>
          </a:xfrm>
          <a:prstGeom prst="line">
            <a:avLst/>
          </a:prstGeom>
          <a:ln w="38100">
            <a:solidFill>
              <a:srgbClr val="0054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3119683" y="2229437"/>
            <a:ext cx="6459325" cy="4467752"/>
            <a:chOff x="525284" y="2348880"/>
            <a:chExt cx="9524883" cy="5392485"/>
          </a:xfrm>
        </p:grpSpPr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755576" y="2348880"/>
              <a:ext cx="8759314" cy="115212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LCC</a:t>
              </a:r>
              <a:r>
                <a:rPr lang="en-US" sz="32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18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(10) </a:t>
              </a:r>
              <a:r>
                <a:rPr lang="en-US" sz="3200" dirty="0" smtClean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= </a:t>
              </a:r>
              <a:r>
                <a:rPr lang="en-US" sz="4800" b="1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r>
                <a:rPr lang="en-US" sz="180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capex </a:t>
              </a:r>
              <a:r>
                <a:rPr lang="en-US" sz="3200" dirty="0" smtClean="0">
                  <a:solidFill>
                    <a:schemeClr val="accent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 </a:t>
              </a:r>
              <a:r>
                <a:rPr lang="en-US" sz="4800" b="1" dirty="0" smtClean="0">
                  <a:solidFill>
                    <a:srgbClr val="00549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</a:t>
              </a:r>
              <a:r>
                <a:rPr lang="en-US" sz="1800" dirty="0" smtClean="0">
                  <a:solidFill>
                    <a:srgbClr val="00549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1800" dirty="0" err="1" smtClean="0">
                  <a:solidFill>
                    <a:srgbClr val="00549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opex</a:t>
              </a:r>
              <a:endParaRPr lang="ru-RU" sz="18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25284" y="4063713"/>
              <a:ext cx="3897686" cy="3231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ru-RU" sz="1200" b="1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Стоимость основного оборудования 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ru-RU" sz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Стоимость дополнительного оборудования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ru-RU" sz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ПИР (проектно-изыскательные работы)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ru-RU" sz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СМР (строительно-монтажные работы)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ru-RU" sz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Стоимость зданий и сооружений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ru-RU" sz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Транспортные расходы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ru-RU" sz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Надзор и пусконаладочные работы</a:t>
              </a:r>
              <a:endParaRPr lang="ru-RU" sz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422968" y="4063713"/>
              <a:ext cx="4972654" cy="3677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ru-RU" sz="1200" b="1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Эксплуатационные затраты оборудования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ru-RU" sz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Расходы на запасные изделия прилагаемые (ЗИП)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ru-RU" sz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Эксплуатационные затраты вспомогательных систем (освещение, вентиляция, отопление и т.п.)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ru-RU" sz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Техническое обслуживание и ремонт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ru-RU" sz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Фонд оплаты труда (ФОТ)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ru-RU" sz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Затраты в результате простоя оборудования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ru-RU" sz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Затраты на охрану окружающей среды</a:t>
              </a:r>
            </a:p>
            <a:p>
              <a:pPr marL="342900" indent="-342900">
                <a:buFont typeface="+mj-lt"/>
                <a:buAutoNum type="arabicPeriod"/>
              </a:pPr>
              <a:endParaRPr lang="ru-RU" sz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830186" y="3559599"/>
              <a:ext cx="4104456" cy="422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solidFill>
                    <a:srgbClr val="FF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Капитальные затраты</a:t>
              </a:r>
              <a:endParaRPr lang="ru-RU" sz="1400" dirty="0">
                <a:solidFill>
                  <a:srgbClr val="FF0000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945711" y="3572302"/>
              <a:ext cx="4104456" cy="422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 smtClean="0">
                  <a:solidFill>
                    <a:srgbClr val="00549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Операционные затраты</a:t>
              </a:r>
              <a:endParaRPr lang="ru-RU" sz="1400" dirty="0">
                <a:solidFill>
                  <a:srgbClr val="00549A"/>
                </a:solidFill>
              </a:endParaRPr>
            </a:p>
          </p:txBody>
        </p:sp>
        <p:cxnSp>
          <p:nvCxnSpPr>
            <p:cNvPr id="20" name="Соединительная линия уступом 19"/>
            <p:cNvCxnSpPr/>
            <p:nvPr/>
          </p:nvCxnSpPr>
          <p:spPr>
            <a:xfrm rot="10800000" flipV="1">
              <a:off x="4317414" y="3356530"/>
              <a:ext cx="579283" cy="387273"/>
            </a:xfrm>
            <a:prstGeom prst="bentConnector3">
              <a:avLst>
                <a:gd name="adj1" fmla="val 47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9" y="2229437"/>
            <a:ext cx="2564511" cy="436791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50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lad\Desktop\back_Artboard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2344" y="476672"/>
            <a:ext cx="7200056" cy="144016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ru-RU" sz="32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Задачи и цели технической политики</a:t>
            </a:r>
            <a:r>
              <a:rPr lang="en-US" sz="32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 </a:t>
            </a:r>
            <a:r>
              <a:rPr lang="ru-RU" sz="32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 3)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75388"/>
              </p:ext>
            </p:extLst>
          </p:nvPr>
        </p:nvGraphicFramePr>
        <p:xfrm>
          <a:off x="559415" y="1720332"/>
          <a:ext cx="8117041" cy="4296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169"/>
                <a:gridCol w="3600400"/>
                <a:gridCol w="4248472"/>
              </a:tblGrid>
              <a:tr h="297448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Задачи</a:t>
                      </a:r>
                      <a:endParaRPr lang="ru-RU" sz="16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Цели</a:t>
                      </a:r>
                      <a:endParaRPr lang="ru-RU" sz="16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</a:tr>
              <a:tr h="917525"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111221" marR="111221" marT="55611" marB="5561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Установка приборов учета </a:t>
                      </a:r>
                      <a:b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14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энерго</a:t>
                      </a:r>
                      <a:r>
                        <a:rPr lang="ru-RU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-, </a:t>
                      </a:r>
                      <a:r>
                        <a:rPr lang="ru-RU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водо- ресурсов </a:t>
                      </a:r>
                      <a:r>
                        <a:rPr lang="ru-RU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на водопроводных насосных станциях, в приемных камерах очистных сооружений канализации и на выпусках в водные объекты, у </a:t>
                      </a:r>
                      <a:r>
                        <a:rPr lang="ru-RU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потребителей </a:t>
                      </a:r>
                      <a:r>
                        <a:rPr lang="ru-RU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(потребления питьевых вод)</a:t>
                      </a:r>
                    </a:p>
                  </a:txBody>
                  <a:tcPr marL="111221" marR="111221" marT="55611" marB="5561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Формирование актуальных производственных балансов ВиВ в системе </a:t>
                      </a:r>
                      <a:r>
                        <a:rPr lang="en-US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“</a:t>
                      </a:r>
                      <a:r>
                        <a:rPr lang="ru-RU" sz="11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ПромАктив</a:t>
                      </a:r>
                      <a:r>
                        <a:rPr lang="en-US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”</a:t>
                      </a: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для снижения удельного водопотребления, поиска потерь воды и неучтенного притока,</a:t>
                      </a:r>
                    </a:p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Автоматизация процессов со снижением ручного труда, </a:t>
                      </a:r>
                    </a:p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Реализация </a:t>
                      </a:r>
                      <a:r>
                        <a:rPr lang="ru-RU" sz="11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билинговой</a:t>
                      </a: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системы </a:t>
                      </a:r>
                      <a:r>
                        <a:rPr lang="en-US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“</a:t>
                      </a:r>
                      <a:r>
                        <a:rPr lang="ru-RU" sz="11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РосЖКХ</a:t>
                      </a:r>
                      <a:r>
                        <a:rPr lang="en-US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”</a:t>
                      </a: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, </a:t>
                      </a:r>
                    </a:p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Цифровизация</a:t>
                      </a:r>
                      <a:endParaRPr lang="ru-RU" sz="11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98919"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111221" marR="111221" marT="55611" marB="5561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Построение электронной расчетной гидравлической модели </a:t>
                      </a:r>
                      <a:r>
                        <a:rPr lang="ru-RU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сетей ВиВ, паспортизация и инвентаризация колодцев и камер, анализ работы системы подачи и распределения воды</a:t>
                      </a:r>
                    </a:p>
                  </a:txBody>
                  <a:tcPr marL="111221" marR="111221" marT="55611" marB="5561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Оценка и ликвидация потерь воды с привязкой к местности, </a:t>
                      </a:r>
                    </a:p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Снижение завышенных напоров воды для сокращения производственных затрат, </a:t>
                      </a:r>
                    </a:p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Автоматизация аварийно-ремонтных бригад в системе </a:t>
                      </a:r>
                      <a:r>
                        <a:rPr lang="en-US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“</a:t>
                      </a:r>
                      <a:r>
                        <a:rPr lang="ru-RU" sz="11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ПромАктив</a:t>
                      </a:r>
                      <a:r>
                        <a:rPr lang="en-US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”</a:t>
                      </a: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и оперативность в устранение аварий и ремонтов, </a:t>
                      </a:r>
                    </a:p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Формирование необходимого материального запаса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с учетом блока </a:t>
                      </a:r>
                      <a:r>
                        <a:rPr lang="en-US" sz="11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“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ОРКА</a:t>
                      </a:r>
                      <a:r>
                        <a:rPr lang="en-US" sz="11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”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endParaRPr lang="ru-RU" sz="11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Оперативность технического присоединения вновь подключаемых объектов,</a:t>
                      </a:r>
                    </a:p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Цифровизация</a:t>
                      </a:r>
                      <a:endParaRPr lang="ru-RU" sz="11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35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lad\Desktop\back_Artboard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7469" y="404664"/>
            <a:ext cx="7200056" cy="1440160"/>
          </a:xfrm>
        </p:spPr>
        <p:txBody>
          <a:bodyPr anchor="t">
            <a:normAutofit/>
          </a:bodyPr>
          <a:lstStyle/>
          <a:p>
            <a:pPr algn="l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адачи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цели технической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политики </a:t>
            </a:r>
            <a:r>
              <a:rPr lang="en-US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 3)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049576"/>
              </p:ext>
            </p:extLst>
          </p:nvPr>
        </p:nvGraphicFramePr>
        <p:xfrm>
          <a:off x="539552" y="980728"/>
          <a:ext cx="8424936" cy="5631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"/>
                <a:gridCol w="3600400"/>
                <a:gridCol w="4536504"/>
              </a:tblGrid>
              <a:tr h="297448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Задачи</a:t>
                      </a:r>
                      <a:endParaRPr lang="ru-RU" sz="16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Цели</a:t>
                      </a:r>
                      <a:endParaRPr lang="ru-RU" sz="16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solidFill>
                      <a:srgbClr val="002060"/>
                    </a:solidFill>
                  </a:tcPr>
                </a:tc>
              </a:tr>
              <a:tr h="636131"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111221" marR="111221" marT="55611" marB="5561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Инструментальное </a:t>
                      </a:r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обследование энергетического оборудования, </a:t>
                      </a:r>
                      <a:r>
                        <a:rPr lang="ru-RU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систем отопления, освещения, оценка эффективности ценовых категорий </a:t>
                      </a:r>
                    </a:p>
                  </a:txBody>
                  <a:tcPr marL="111221" marR="111221" marT="55611" marB="5561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Разработка режимных карт эксплуатации объектов для снижения производственных затрат и реализации проекта </a:t>
                      </a:r>
                      <a:r>
                        <a:rPr lang="ru-RU" sz="11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бесцеховой</a:t>
                      </a: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структуры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управления, </a:t>
                      </a:r>
                    </a:p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Снижение удельных показателей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энергоэффективности, </a:t>
                      </a:r>
                    </a:p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Формирование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необходимого материального запаса,</a:t>
                      </a:r>
                      <a:endParaRPr lang="ru-RU" sz="11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Цифровизация</a:t>
                      </a:r>
                      <a:endParaRPr lang="ru-RU" sz="11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noFill/>
                  </a:tcPr>
                </a:tc>
              </a:tr>
              <a:tr h="636131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Проведение лабораторных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и промышленных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испытаний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новых реагентов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Снижение затрат на </a:t>
                      </a:r>
                      <a:r>
                        <a:rPr lang="ru-RU" sz="1100" kern="1200" dirty="0" err="1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реагентную</a:t>
                      </a: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обработку воды за счет поиска и внедрения новых эффективных марок реагентов,</a:t>
                      </a:r>
                    </a:p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Совершенствование условий обработки природных и сточных вод, </a:t>
                      </a:r>
                    </a:p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Повышение качества очистки питьевой и сточной вод</a:t>
                      </a:r>
                    </a:p>
                  </a:txBody>
                  <a:tcPr marL="111221" marR="111221" marT="55611" marB="5561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4738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Внедрение требований по автотехнике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с применением программы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1С 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“</a:t>
                      </a:r>
                      <a:r>
                        <a:rPr lang="ru-RU" sz="1400" kern="1200" baseline="0" dirty="0" err="1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Рарус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”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Снижение удельной стоимости транспортного обеспечения</a:t>
                      </a:r>
                    </a:p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Сокращение затрат на автотехнику, ГСМ, ФОТ</a:t>
                      </a:r>
                    </a:p>
                  </a:txBody>
                  <a:tcPr marL="111221" marR="111221" marT="55611" marB="55611" anchor="ctr">
                    <a:noFill/>
                  </a:tcPr>
                </a:tc>
              </a:tr>
              <a:tr h="354738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Комплексная автоматизированная система управления </a:t>
                      </a:r>
                      <a:r>
                        <a:rPr lang="ru-RU" sz="1400" b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объектами водоснабжения</a:t>
                      </a:r>
                      <a:r>
                        <a:rPr lang="ru-RU" sz="1400" b="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и водоотведения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9388" lvl="0" indent="-179388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Получение энергосберегающего эффекта, за счет оптимизации режимов работы насосных и воздуходувных станций (НС),</a:t>
                      </a:r>
                    </a:p>
                    <a:p>
                      <a:pPr marL="179388" lvl="0" indent="-179388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Снижение уровня аварийности на сетях ВиВ и затрат на их устранение,</a:t>
                      </a:r>
                    </a:p>
                    <a:p>
                      <a:pPr marL="179388" lvl="0" indent="-179388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Снижение затрат на эксплуатацию подсистем НС,</a:t>
                      </a:r>
                    </a:p>
                    <a:p>
                      <a:pPr marL="179388" lvl="0" indent="-179388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Снижение человеческого фактора и ручного труда,</a:t>
                      </a:r>
                    </a:p>
                    <a:p>
                      <a:pPr marL="179388" lvl="0" indent="-179388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Построение единой АСУ системы ВиВ с охватом всех структурных и функциональных единиц различными уровнями АСУ, диспетчеризация,</a:t>
                      </a:r>
                    </a:p>
                    <a:p>
                      <a:pPr marL="179388" lvl="0" indent="-179388" algn="l">
                        <a:buFont typeface="Arial" panose="020B0604020202020204" pitchFamily="34" charset="0"/>
                        <a:buChar char="•"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Управление НС с использованием адаптивных алгоритмов регулирования.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89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lad\Desktop\back_Artboar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200056" cy="1440160"/>
          </a:xfrm>
        </p:spPr>
        <p:txBody>
          <a:bodyPr anchor="t">
            <a:normAutofit/>
          </a:bodyPr>
          <a:lstStyle/>
          <a:p>
            <a:pPr algn="l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адачи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цели технической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политики </a:t>
            </a:r>
            <a:r>
              <a:rPr lang="en-US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 3)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58532"/>
              </p:ext>
            </p:extLst>
          </p:nvPr>
        </p:nvGraphicFramePr>
        <p:xfrm>
          <a:off x="539552" y="908720"/>
          <a:ext cx="8117041" cy="5711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/>
                <a:gridCol w="3384376"/>
                <a:gridCol w="4228609"/>
              </a:tblGrid>
              <a:tr h="297448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Задачи</a:t>
                      </a:r>
                      <a:endParaRPr lang="ru-RU" sz="16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Цели</a:t>
                      </a:r>
                      <a:endParaRPr lang="ru-RU" sz="16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solidFill>
                      <a:srgbClr val="002060"/>
                    </a:solidFill>
                  </a:tcPr>
                </a:tc>
              </a:tr>
              <a:tr h="354738"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</a:p>
                  </a:txBody>
                  <a:tcPr marL="111221" marR="111221" marT="55611" marB="5561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Внедрение блока</a:t>
                      </a:r>
                      <a:r>
                        <a:rPr lang="ru-RU" sz="1400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400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“</a:t>
                      </a:r>
                      <a:r>
                        <a:rPr lang="ru-RU" sz="1400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ТОРО</a:t>
                      </a:r>
                      <a:r>
                        <a:rPr lang="en-US" sz="1400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”</a:t>
                      </a:r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автоматизированной системы </a:t>
                      </a:r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“</a:t>
                      </a:r>
                      <a:r>
                        <a:rPr lang="ru-RU" sz="140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ПромАктив</a:t>
                      </a:r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”</a:t>
                      </a:r>
                      <a:r>
                        <a:rPr lang="ru-RU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для формирования и контроля ремонтных программ</a:t>
                      </a:r>
                    </a:p>
                  </a:txBody>
                  <a:tcPr marL="111221" marR="111221" marT="55611" marB="5561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Снижение затрат на ремонты,</a:t>
                      </a:r>
                    </a:p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Эффективное управление ремонтными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работами</a:t>
                      </a:r>
                      <a:endParaRPr lang="ru-RU" sz="11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noFill/>
                  </a:tcPr>
                </a:tc>
              </a:tr>
              <a:tr h="354738"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</a:p>
                  </a:txBody>
                  <a:tcPr marL="111221" marR="111221" marT="55611" marB="5561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Применение </a:t>
                      </a:r>
                      <a:r>
                        <a:rPr lang="ru-RU" sz="1400" b="1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бенчмаркинга</a:t>
                      </a:r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ru-RU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с</a:t>
                      </a:r>
                      <a:r>
                        <a:rPr lang="ru-RU" sz="14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автоматизацией процессов сбора, ввода данных и расчета удельных показателей</a:t>
                      </a:r>
                      <a:endParaRPr lang="ru-RU" sz="14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Анализ эффективности работы предприятий ВиВ в ГК РКС, сравнение с лучшими отечественными и международными предприятиями,</a:t>
                      </a:r>
                    </a:p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Акцентированное управление бизнес-процессами</a:t>
                      </a:r>
                    </a:p>
                  </a:txBody>
                  <a:tcPr marL="111221" marR="111221" marT="55611" marB="5561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4738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Аккредитация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лабораторий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, утверждение программ контроля сточных вод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Взимание платы за превышение ПДК принимаемых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сточных вод от промышленных предприятий</a:t>
                      </a:r>
                      <a:endParaRPr lang="ru-RU" sz="1100" kern="1200" dirty="0" smtClean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Выполнение в необходимом объеме химических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и микробиологических </a:t>
                      </a: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аналитических лабораторных анализов контроля природных, питьевых и сточных вод, осуществление контроля услуг ВиВ перед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потребителями</a:t>
                      </a:r>
                      <a:endParaRPr lang="ru-RU" sz="1100" kern="1200" dirty="0" smtClean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noFill/>
                  </a:tcPr>
                </a:tc>
              </a:tr>
              <a:tr h="354738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Составление 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программы повышения экологической эффективности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, получение комплексного экологического разрешения (КЭР)</a:t>
                      </a:r>
                      <a:endParaRPr lang="ru-RU" sz="1400" kern="1200" baseline="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Сокращение экологических платежей,</a:t>
                      </a:r>
                    </a:p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Повышение качества очистки сточных вод</a:t>
                      </a:r>
                    </a:p>
                  </a:txBody>
                  <a:tcPr marL="111221" marR="111221" marT="55611" marB="55611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4738">
                <a:tc>
                  <a:txBody>
                    <a:bodyPr/>
                    <a:lstStyle/>
                    <a:p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Унификация, типизация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и стандартизация оборудования, материалов,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технических решений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Снижение</a:t>
                      </a:r>
                      <a:r>
                        <a:rPr lang="ru-RU" sz="1100" b="0" kern="1200" baseline="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 производственных затрат на товарно-материальные ценности (ТМЦ)</a:t>
                      </a:r>
                      <a:endParaRPr lang="ru-RU" sz="1100" b="0" kern="1200" dirty="0" smtClean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11221" marR="111221" marT="55611" marB="55611" anchor="ctr">
                    <a:noFill/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88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lad\Desktop\_0991Artboard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27584" y="1432513"/>
            <a:ext cx="75955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Побеждает </a:t>
            </a: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тот, кто не стоит на 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месте </a:t>
            </a:r>
          </a:p>
          <a:p>
            <a:pPr algn="l"/>
            <a:endParaRPr lang="ru-RU" sz="2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Есть инновационные решения и идеи? </a:t>
            </a:r>
          </a:p>
          <a:p>
            <a:pPr algn="l"/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Расскажите </a:t>
            </a:r>
            <a:r>
              <a:rPr lang="ru-RU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нам</a:t>
            </a:r>
            <a:r>
              <a:rPr 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7" name="Picture 2" descr="C:\Users\Vlad\Desktop\construc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4784" y="3861048"/>
            <a:ext cx="5554663" cy="370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88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Vlad\Desktop\back_Artboard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38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53154"/>
            <a:ext cx="504056" cy="65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443296"/>
              </p:ext>
            </p:extLst>
          </p:nvPr>
        </p:nvGraphicFramePr>
        <p:xfrm>
          <a:off x="395536" y="1806993"/>
          <a:ext cx="8568952" cy="342220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024336"/>
                <a:gridCol w="2016224"/>
                <a:gridCol w="3528392"/>
              </a:tblGrid>
              <a:tr h="1002349">
                <a:tc>
                  <a:txBody>
                    <a:bodyPr/>
                    <a:lstStyle/>
                    <a:p>
                      <a:pPr marL="0" marR="0" indent="0" algn="l" defTabSz="12259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amoiseev@roscomsys.ru</a:t>
                      </a:r>
                      <a:endParaRPr lang="ru-RU" sz="1400" b="1" kern="1200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0" marR="0" indent="0" algn="l" defTabSz="12259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Моисеев Андрей Владимирович</a:t>
                      </a:r>
                      <a:endParaRPr lang="ru-RU" sz="1400" b="1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Руководитель управления технологического развития 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Производственно-технического департамента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12985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spetropavlovskiy@roscomsys.ru</a:t>
                      </a:r>
                      <a:endParaRPr lang="ru-RU" sz="1400" b="0" i="0" u="none" strike="noStrike" kern="1200" baseline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Петропавловский Сергей Александрович</a:t>
                      </a:r>
                      <a:endParaRPr lang="ru-RU" sz="1400" b="1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2259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Руководитель управления инвестициями производственной деятельности Производственно-технического департамента</a:t>
                      </a:r>
                      <a:endParaRPr lang="ru-RU" sz="1200" b="0" kern="1200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1213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0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sromanov@roscomsys.ru</a:t>
                      </a:r>
                      <a:endParaRPr lang="ru-RU" sz="1400" b="0" i="0" u="none" strike="noStrike" kern="1200" baseline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Романов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Сергей Сергеевич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12259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Заместитель р</a:t>
                      </a: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уководителя управления инвестициями производственной деятельности Производственно-технического департамента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95536" y="1177573"/>
            <a:ext cx="3545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000" kern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Москва,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РКС-Холдинг</a:t>
            </a:r>
            <a:endParaRPr lang="en-US" sz="2000" kern="12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71600" y="476449"/>
            <a:ext cx="6463258" cy="7203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Контактная информация</a:t>
            </a:r>
            <a:endParaRPr lang="ru-RU" sz="3200" dirty="0">
              <a:solidFill>
                <a:srgbClr val="00549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24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lad\Desktop\_0991Artboard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27585" y="1432512"/>
            <a:ext cx="73448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Спросите - мы ответим.</a:t>
            </a:r>
            <a:endParaRPr lang="ru-RU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ru-RU" sz="2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Проиграли в конкурсе, есть вопросы? </a:t>
            </a:r>
            <a:endParaRPr lang="en-US" sz="2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ru-RU" sz="2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Мы готовы ответить и дать рекомендации </a:t>
            </a:r>
            <a:endParaRPr lang="en-US" sz="2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корректировки будущих предложений </a:t>
            </a:r>
            <a:endParaRPr lang="en-US" sz="2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сторону улучшений для Компании!</a:t>
            </a:r>
            <a:endParaRPr lang="ru-RU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054882" y="6834039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5417925"/>
            <a:ext cx="7909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http://www.roscomsys.ru/purchases/all/purchases-contacts/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99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Vlad\Desktop\back_Artboard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9749" y="882471"/>
            <a:ext cx="7772400" cy="584775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ru-RU" sz="32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Стандарты сотрудничества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54882" y="44624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054882" y="6834039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929749" y="1736531"/>
            <a:ext cx="5370443" cy="486082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Мы рассматриваем </a:t>
            </a:r>
            <a:endParaRPr lang="ru-RU" sz="3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</a:pPr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отношения </a:t>
            </a: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деловыми партнерами </a:t>
            </a:r>
            <a:endParaRPr lang="ru-RU" sz="3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</a:pPr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 </a:t>
            </a: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один из важнейших ресурсов развития, </a:t>
            </a:r>
            <a:r>
              <a:rPr lang="ru-RU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обеспечивающий </a:t>
            </a:r>
            <a:r>
              <a:rPr lang="ru-RU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достижение стратегических целей Компании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0" name="Picture 2" descr="C:\Users\Vlad\Desktop\upArtboard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34" y="2568484"/>
            <a:ext cx="337040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26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Vlad\Desktop\back_Artboar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629022" y="436751"/>
            <a:ext cx="6463258" cy="720303"/>
          </a:xfrm>
        </p:spPr>
        <p:txBody>
          <a:bodyPr anchor="t">
            <a:noAutofit/>
          </a:bodyPr>
          <a:lstStyle/>
          <a:p>
            <a:pPr algn="l"/>
            <a:r>
              <a:rPr lang="ru-RU" sz="32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Контактная информация</a:t>
            </a:r>
            <a:endParaRPr lang="ru-RU" sz="3200" dirty="0">
              <a:solidFill>
                <a:srgbClr val="00549A"/>
              </a:solidFill>
              <a:latin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03903" y="2792960"/>
            <a:ext cx="82605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kern="12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ru-RU" sz="2400" b="1" kern="1200" dirty="0">
                <a:latin typeface="Verdana" panose="020B0604030504040204" pitchFamily="34" charset="0"/>
                <a:ea typeface="Verdana" panose="020B0604030504040204" pitchFamily="34" charset="0"/>
              </a:rPr>
              <a:t>Бычкова </a:t>
            </a:r>
            <a:endParaRPr lang="ru-RU" sz="2400" b="1" kern="1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ru-RU" sz="2400" b="1" kern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Оксана </a:t>
            </a:r>
            <a:r>
              <a:rPr lang="ru-RU" sz="2400" b="1" kern="1200" dirty="0">
                <a:latin typeface="Verdana" panose="020B0604030504040204" pitchFamily="34" charset="0"/>
                <a:ea typeface="Verdana" panose="020B0604030504040204" pitchFamily="34" charset="0"/>
              </a:rPr>
              <a:t>Николаевна</a:t>
            </a:r>
            <a:endParaRPr lang="ru-RU" sz="2400" b="1" kern="12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en-US" sz="1600" b="1" kern="1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ru-RU" sz="1600" kern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Директор </a:t>
            </a:r>
            <a:r>
              <a:rPr lang="ru-RU" sz="1600" kern="1200" dirty="0">
                <a:latin typeface="Verdana" panose="020B0604030504040204" pitchFamily="34" charset="0"/>
                <a:ea typeface="Verdana" panose="020B0604030504040204" pitchFamily="34" charset="0"/>
              </a:rPr>
              <a:t>по снабжению - руководитель Департамента по управлению системой снабжения </a:t>
            </a:r>
            <a:endParaRPr lang="ru-RU" sz="1600" kern="1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endParaRPr lang="en-US" sz="1400" kern="1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obychkova@roscomsys.ru</a:t>
            </a:r>
            <a:endParaRPr lang="ru-RU" sz="1400" kern="12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53154"/>
            <a:ext cx="504056" cy="65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703903" y="1412776"/>
            <a:ext cx="61723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РКС-Холдинг, </a:t>
            </a:r>
            <a:r>
              <a:rPr lang="ru-RU" sz="2000" kern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Москва</a:t>
            </a:r>
          </a:p>
          <a:p>
            <a:endParaRPr lang="ru-RU" sz="2000" kern="12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http://www.roscomsys.ru/</a:t>
            </a:r>
            <a:endParaRPr lang="ru-RU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endParaRPr lang="ru-RU" sz="2000" b="1" kern="1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48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Vlad\Desktop\back_Artboard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41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53154"/>
            <a:ext cx="504056" cy="65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40827"/>
              </p:ext>
            </p:extLst>
          </p:nvPr>
        </p:nvGraphicFramePr>
        <p:xfrm>
          <a:off x="395536" y="1577683"/>
          <a:ext cx="8568952" cy="477866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232248"/>
                <a:gridCol w="1728192"/>
                <a:gridCol w="4608512"/>
              </a:tblGrid>
              <a:tr h="14384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akorenev@roscomsys.ru</a:t>
                      </a:r>
                      <a:endParaRPr lang="ru-RU" sz="1100" b="1" kern="1200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Коренев Александр Владимирович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12259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                 </a:t>
                      </a:r>
                      <a:endParaRPr lang="ru-RU" sz="1050" b="0" kern="1200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85452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b="0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mkondakova@roscomsys.ru</a:t>
                      </a:r>
                      <a:endParaRPr lang="ru-RU" sz="1100" b="0" i="0" u="none" strike="noStrike" kern="1200" baseline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Кондакова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Мария Павловна</a:t>
                      </a: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Заместитель директора по снабжению – руководитель направления</a:t>
                      </a:r>
                      <a:r>
                        <a:rPr lang="ru-RU" sz="1100" b="0" kern="1200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100" b="0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 реинжинирингу системы</a:t>
                      </a:r>
                      <a:r>
                        <a:rPr lang="ru-RU" sz="1100" b="0" kern="1200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снабжения</a:t>
                      </a:r>
                      <a:endParaRPr lang="ru-RU" sz="1100" b="0" kern="120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ahoma" panose="020B0604030504040204" pitchFamily="34" charset="0"/>
                        </a:rPr>
                        <a:t>(компьютеры и оргтехника, программное обеспечение. Вопросы регламентации и автоматизации процессов)</a:t>
                      </a:r>
                      <a:endParaRPr lang="ru-RU" sz="1050" b="0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9060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b="0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eperevalov@roscomsys.ru</a:t>
                      </a:r>
                      <a:endParaRPr lang="ru-RU" sz="1100" b="0" i="0" u="none" strike="noStrike" kern="1200" baseline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Перевалов Евгений Николаевич</a:t>
                      </a: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Руководитель направления </a:t>
                      </a:r>
                      <a:r>
                        <a:rPr lang="ru-RU" sz="1100" b="0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 закупкам материалов</a:t>
                      </a:r>
                    </a:p>
                    <a:p>
                      <a:r>
                        <a:rPr lang="ru-RU" sz="1050" b="0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(трубная продукция, </a:t>
                      </a:r>
                      <a:r>
                        <a:rPr lang="ru-RU" sz="1050" b="0" kern="1200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электро</a:t>
                      </a:r>
                      <a:r>
                        <a:rPr lang="ru-RU" sz="1050" b="0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/</a:t>
                      </a:r>
                      <a:r>
                        <a:rPr lang="ru-RU" sz="1050" b="0" kern="1200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теплоборудование</a:t>
                      </a:r>
                      <a:r>
                        <a:rPr lang="ru-RU" sz="1050" b="0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ru-RU" sz="1050" b="0" kern="1200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кабельная продукция, топливо,  </a:t>
                      </a:r>
                      <a:r>
                        <a:rPr lang="ru-RU" sz="1050" b="0" kern="1200" baseline="0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химреагенты</a:t>
                      </a:r>
                      <a:r>
                        <a:rPr lang="ru-RU" sz="1050" b="0" kern="1200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приборы учета ресурсов)</a:t>
                      </a:r>
                      <a:endParaRPr lang="ru-RU" sz="105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9483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b="0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tnikitina@roscomsys.ru</a:t>
                      </a:r>
                      <a:endParaRPr lang="ru-RU" sz="1100" b="0" i="0" u="none" strike="noStrike" kern="1200" baseline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Никитина Татьяна Леонидовна</a:t>
                      </a: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Руководитель направления по закупкам работ и услуг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(строительно-монтажные и проектно-изыскательские</a:t>
                      </a:r>
                      <a:r>
                        <a:rPr lang="ru-RU" sz="1050" b="0" kern="1200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работы, капитальный ремонт, производственные и непроизводственные услуги)</a:t>
                      </a:r>
                      <a:endParaRPr lang="ru-RU" sz="1050" b="0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6313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b="0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okolesnikova@roscomsys.ru</a:t>
                      </a:r>
                      <a:endParaRPr lang="ru-RU" sz="1100" b="0" i="0" u="none" strike="noStrike" kern="1200" baseline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Колесникова Олеся Геннадьевна</a:t>
                      </a:r>
                      <a:endParaRPr lang="ru-RU" sz="110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0" i="0" u="none" strike="noStrike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Менеджер по аналитике</a:t>
                      </a:r>
                      <a:endParaRPr lang="ru-RU" sz="1100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95536" y="1177573"/>
            <a:ext cx="3545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kern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Москва,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РКС-Холдинг</a:t>
            </a:r>
            <a:endParaRPr lang="en-US" kern="12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71600" y="476449"/>
            <a:ext cx="6463258" cy="7203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Контактная информация</a:t>
            </a:r>
            <a:endParaRPr lang="ru-RU" sz="2800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51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Vlad\Desktop\back_Artboar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68" y="-16227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42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438155"/>
              </p:ext>
            </p:extLst>
          </p:nvPr>
        </p:nvGraphicFramePr>
        <p:xfrm>
          <a:off x="308255" y="1213326"/>
          <a:ext cx="8610443" cy="5475961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088233"/>
                <a:gridCol w="2232248"/>
                <a:gridCol w="2376264"/>
                <a:gridCol w="1913698"/>
              </a:tblGrid>
              <a:tr h="50234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Благовещенск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hlinkClick r:id="rId3"/>
                        </a:rPr>
                        <a:t>http://www.amurcomsys.ru/</a:t>
                      </a:r>
                      <a:endParaRPr lang="ru-RU" sz="70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1200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Чудянду</a:t>
                      </a:r>
                      <a:r>
                        <a:rPr lang="ru-RU" sz="900" b="1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Юрий Сергеевич</a:t>
                      </a:r>
                      <a:endParaRPr lang="ru-RU" sz="900" b="1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Начальник отдела 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закупок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 b="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ychudandu@amurcomsys.ru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40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Димитровград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hlinkClick r:id="rId4"/>
                        </a:rPr>
                        <a:t>http://www.ulcomsys.ru/</a:t>
                      </a:r>
                      <a:endParaRPr lang="ru-RU" sz="70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1200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Галеева</a:t>
                      </a:r>
                      <a:r>
                        <a:rPr lang="ru-RU" sz="900" b="1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Лилия </a:t>
                      </a:r>
                      <a:r>
                        <a:rPr lang="ru-RU" sz="900" b="1" kern="1200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Мукатдясовна</a:t>
                      </a:r>
                      <a:endParaRPr lang="ru-RU" sz="900" b="1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Начальник </a:t>
                      </a:r>
                      <a:r>
                        <a:rPr lang="ru-RU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отдела </a:t>
                      </a:r>
                      <a:r>
                        <a:rPr lang="ru-RU" sz="900" b="0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закупок</a:t>
                      </a:r>
                      <a:endParaRPr lang="ru-RU" sz="900" b="0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 b="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lgaleeva@ulcomsys.ru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03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Киров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hlinkClick r:id="rId5"/>
                        </a:rPr>
                        <a:t>https://www.kirovcs.ru/</a:t>
                      </a:r>
                      <a:endParaRPr lang="ru-RU" sz="70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12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Булдакова</a:t>
                      </a:r>
                      <a:r>
                        <a:rPr lang="ru-RU" sz="900" b="1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Любовь Сергеевна</a:t>
                      </a:r>
                      <a:endParaRPr lang="ru-RU" sz="900" b="1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Начальник управления материально-технического </a:t>
                      </a:r>
                      <a:r>
                        <a:rPr lang="ru-RU" sz="900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обеспечения</a:t>
                      </a:r>
                      <a:endParaRPr lang="ru-RU" sz="900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 b="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buldakovals@kcs.kirov.ru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36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Нижневартовск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hlinkClick r:id="rId6"/>
                        </a:rPr>
                        <a:t>http://www.nvcs.ru</a:t>
                      </a:r>
                      <a:endParaRPr lang="ru-RU" sz="70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Троян Андрей Александрович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Начальник службы управления системой снабжения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troyan_aa@nvcs.ru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690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Пермь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hlinkClick r:id="rId7"/>
                        </a:rPr>
                        <a:t>http://www.novogor.perm.ru/</a:t>
                      </a:r>
                      <a:endParaRPr lang="ru-RU" sz="700" b="1" kern="1200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Никишин Дмитрий Валентинович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Начальник управления по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логистике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nikishin@novogor.perm.ru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49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Березники</a:t>
                      </a:r>
                      <a:endParaRPr lang="ru-RU" sz="700" b="1" kern="1200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7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hlinkClick r:id="rId8"/>
                        </a:rPr>
                        <a:t>https://bervk.ru/</a:t>
                      </a:r>
                      <a:endParaRPr lang="ru-RU" sz="700" b="1" kern="1200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Шатрова Евгения Константиновна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Начальник отдела </a:t>
                      </a:r>
                      <a:r>
                        <a:rPr lang="ru-RU" sz="900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материально-технического снабжения</a:t>
                      </a:r>
                      <a:endParaRPr lang="ru-RU" sz="900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shatrova_ek@bervk.ru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35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Петрозаводск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hlinkClick r:id="rId9"/>
                        </a:rPr>
                        <a:t>http://pks-vodokanal.ru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Турков Андрей Павлович</a:t>
                      </a:r>
                      <a:endParaRPr lang="ru-RU" sz="900" b="1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Директор по общим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вопросам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a.turkov@rks.karelia.ru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5429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Пенза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hlinkClick r:id="rId10"/>
                        </a:rPr>
                        <a:t>http://penzavodokanal.ru/</a:t>
                      </a:r>
                      <a:endParaRPr lang="ru-RU" sz="70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Антонов Максим Сергеевич</a:t>
                      </a:r>
                      <a:endParaRPr lang="ru-RU" sz="900" b="1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Начальник отдела тендеров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и</a:t>
                      </a:r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закупок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mantonov@gvkpenza.ru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Самара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hlinkClick r:id="rId11"/>
                        </a:rPr>
                        <a:t>http://www.samcomsys.ru/</a:t>
                      </a:r>
                      <a:endParaRPr lang="ru-RU" sz="70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12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Тексин</a:t>
                      </a:r>
                      <a:r>
                        <a:rPr lang="ru-RU" sz="900" b="1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Игорь Владимирович</a:t>
                      </a:r>
                      <a:endParaRPr lang="ru-RU" sz="900" b="1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Директор по закупкам и </a:t>
                      </a:r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логистике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iTeksin@samcomsys.ru</a:t>
                      </a:r>
                      <a:endParaRPr lang="ru-RU" sz="90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Тамбов</a:t>
                      </a:r>
                      <a:endParaRPr lang="en-US" sz="1000" b="1" kern="1200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0" i="0" u="sng" strike="noStrike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https://vodokanaltmb.ru/</a:t>
                      </a:r>
                      <a:endParaRPr lang="ru-RU" sz="1000" b="0" i="0" u="sng" strike="noStrike" kern="1200" dirty="0" smtClean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Фурсов Дмитрий Александрович</a:t>
                      </a:r>
                      <a:endParaRPr lang="ru-RU" sz="900" b="1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Начальник управления обеспечения </a:t>
                      </a:r>
                      <a:r>
                        <a:rPr lang="ru-RU" sz="900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деятельности</a:t>
                      </a:r>
                      <a:r>
                        <a:rPr lang="en-US" sz="900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ru-RU" sz="900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 b="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fursovda@tamcomsys.ru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368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Тольятти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hlinkClick r:id="rId12"/>
                        </a:rPr>
                        <a:t>http://volcomsys.ru/</a:t>
                      </a:r>
                      <a:endParaRPr lang="ru-RU" sz="700" b="1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kern="1200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Алюсов</a:t>
                      </a:r>
                      <a:r>
                        <a:rPr lang="ru-RU" sz="900" b="1" kern="1200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Дмитрий Валерьевич</a:t>
                      </a:r>
                      <a:endParaRPr lang="ru-RU" sz="900" b="1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kern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Начальник отдела закупок, логистики и складского </a:t>
                      </a:r>
                      <a:r>
                        <a:rPr lang="ru-RU" sz="900" b="0" kern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обеспечения</a:t>
                      </a:r>
                      <a:endParaRPr lang="ru-RU" sz="900" b="0" kern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900" b="0" kern="1200" dirty="0" smtClean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alysov_dv@volcomsys.ru</a:t>
                      </a:r>
                      <a:endParaRPr lang="ru-RU" sz="900" b="0" kern="1200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76256" y="248241"/>
            <a:ext cx="504056" cy="65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36236" y="73332"/>
            <a:ext cx="6463258" cy="7203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Контактная информация</a:t>
            </a:r>
            <a:endParaRPr lang="ru-RU" sz="2800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3717" y="571830"/>
            <a:ext cx="5069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600" kern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Регионы, </a:t>
            </a:r>
            <a:r>
              <a:rPr lang="ru-RU" sz="1600" kern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Управляемые</a:t>
            </a:r>
            <a:r>
              <a:rPr lang="ru-RU" sz="1600" kern="12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Общества РКС-Холдинг</a:t>
            </a:r>
            <a:endParaRPr lang="en-US" sz="1600" kern="1200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19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Vlad\Desktop\_0991Artboard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972344" y="980728"/>
            <a:ext cx="5831904" cy="4752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Ответы на часто задаваемые вопросы</a:t>
            </a:r>
            <a:r>
              <a:rPr lang="ru-RU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43</a:t>
            </a:fld>
            <a:endParaRPr lang="ru-RU" dirty="0"/>
          </a:p>
        </p:txBody>
      </p:sp>
      <p:pic>
        <p:nvPicPr>
          <p:cNvPr id="5" name="Picture 2" descr="C:\Users\Vlad\Desktop\construc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3717032"/>
            <a:ext cx="5554663" cy="370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75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Vlad\Desktop\back_Artboar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989062" y="476672"/>
            <a:ext cx="7327354" cy="720303"/>
          </a:xfrm>
        </p:spPr>
        <p:txBody>
          <a:bodyPr anchor="t">
            <a:noAutofit/>
          </a:bodyPr>
          <a:lstStyle/>
          <a:p>
            <a:pPr algn="l"/>
            <a:r>
              <a:rPr 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Ответы на часто задаваемые вопросы (1/5)</a:t>
            </a:r>
            <a:endParaRPr lang="ru-RU" sz="2400" dirty="0">
              <a:solidFill>
                <a:srgbClr val="00549A"/>
              </a:solidFill>
              <a:latin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44</a:t>
            </a:fld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059377"/>
              </p:ext>
            </p:extLst>
          </p:nvPr>
        </p:nvGraphicFramePr>
        <p:xfrm>
          <a:off x="611560" y="1052736"/>
          <a:ext cx="7920879" cy="55317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099"/>
                <a:gridCol w="2664221"/>
                <a:gridCol w="5040559"/>
              </a:tblGrid>
              <a:tr h="2234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№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66" marR="5766" marT="5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Формулировка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66" marR="5766" marT="5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Ответ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66" marR="5766" marT="5766" marB="0" anchor="ctr"/>
                </a:tc>
              </a:tr>
              <a:tr h="12167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66" marR="5766" marT="57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Возможность сотрудничества по совершенствованию деятельности: внедрение процессного управления для ГК Российские коммунальные системы", повышение эффективности, рост производительности труда, развитие системы показателей, автоматизация BPM (исполняемые бизнес-процессы),</a:t>
                      </a:r>
                      <a:r>
                        <a:rPr lang="ru-RU" sz="9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crm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и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др.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66" marR="5766" marT="57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Компания последние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годы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много занимается изменением процессов управления. В ходе реализации находятся несколько крупных проектов связанных с реорганизацией предприятий. Вводится практика "проектного управления".</a:t>
                      </a:r>
                      <a:b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Возможно рассмотреть готовые отработанные методики и программные продукты, с условием реального опыта внедрения подобных продуктов на предприятиях ВКХ. Покупать услугу, которую потребуется "допиливать" с привлечением значительного собственного ресурса - не интересно.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66" marR="5766" marT="5766" marB="0" anchor="ctr"/>
                </a:tc>
              </a:tr>
              <a:tr h="17333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ru-RU" sz="900" b="0" i="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66" marR="5766" marT="57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Вопрос соответствия водопроводных сетей чертёжной документации, оценка текущего состояния водопроводных и канализационных сетей. Предложение возможных решений.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66" marR="5766" marT="57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Предприятий РКС выполняют паспортизации сетей, корректировку планшетов, гидромоделирование - собственными силами.</a:t>
                      </a:r>
                      <a:b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Если предлагается выполнение подобных работ по договорам подряда, то данные работы - не должны дублироваться службами предприятий. При этом, в обосновании работ, необходимо учитывать, что предприятие все равно понесет часть затрат на программные продукты, сопровождение по объектам, выделение рабочих мест и проч.</a:t>
                      </a:r>
                      <a:b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То же самое касается технической оценки и диагностики сетей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r>
                        <a:rPr lang="en-US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Кроме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того есть, требования к эффективности обследования, с точки зрения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пиритизации,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выявления участков с наибольшей аварийностью и высоким риском отказа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 Стоимость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диагностики должна разумно соотносится со стоимостью работ по восстановлению и замене аварийных участков.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66" marR="5766" marT="5766" marB="0" anchor="ctr"/>
                </a:tc>
              </a:tr>
              <a:tr h="7689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66" marR="5766" marT="57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Выявление потребности РКС в умных приборах учета, поиск контактов, заключение договоров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66" marR="5766" marT="57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Предлагаются посреднические услуги,  или "энергосервисные договора"?</a:t>
                      </a:r>
                      <a:b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Энергосервис - готовы рассматривать на понятных условиях, с документарным подтверждением фактической экономии, как в абсолютных так и в удельных величинах. Для подобных договоров должен быть достаточно короткий срок окупаемости, порядка 1-2 года (и это прежде всего в интересах поставщиков).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66" marR="5766" marT="5766" marB="0" anchor="ctr"/>
                </a:tc>
              </a:tr>
              <a:tr h="15893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66" marR="5766" marT="57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Выяснить потребность в работах по прокладке трубопроводов траншейным и бестраншейным способом, наружных электросетей, земляных работах, проектных работах и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ИРД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 региону нашего присутствия,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66" marR="5766" marT="57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Потребность по перекладке трубопроводов всеми способами – постоянная. Выполняются все виды работ: ремонты, перекладка сетей, и строительство. Годовая потребность по сетям в целом порядка 1-1,5 млрд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r>
                        <a:rPr lang="en-US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руб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 (в рамках действующих тарифов). Фактическая потребность в 10 раз больше, но при существующей стоимости услуг по ХВС и водоотведению (в среднем 30-35 руб. за м3) увеличить объемы ремонтов - не возможно. Даже при заключении концессионных соглашений, можно ожидать увеличения перекладки сетей на 20-30% , не более.</a:t>
                      </a:r>
                      <a:b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Наиболее востребованным способом пока остается - открытая перекладка. Стоимость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бестраншейной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 80% случаев значительно превышает открытый способ, в 1,5-2 раза и более.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766" marR="5766" marT="5766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094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Vlad\Desktop\back_Artboar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89062" y="476672"/>
            <a:ext cx="7327354" cy="7203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Ответы на часто задаваемые вопросы (2/5)</a:t>
            </a:r>
            <a:endParaRPr lang="ru-RU" sz="2400" dirty="0">
              <a:solidFill>
                <a:srgbClr val="00549A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775299"/>
              </p:ext>
            </p:extLst>
          </p:nvPr>
        </p:nvGraphicFramePr>
        <p:xfrm>
          <a:off x="611560" y="1124744"/>
          <a:ext cx="7920880" cy="54726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100"/>
                <a:gridCol w="2664220"/>
                <a:gridCol w="5040560"/>
              </a:tblGrid>
              <a:tr h="1657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№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337" marR="5337" marT="53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Формулировка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337" marR="5337" marT="533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Ответ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337" marR="5337" marT="5337" marB="0" anchor="ctr"/>
                </a:tc>
              </a:tr>
              <a:tr h="8062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ru-RU" sz="10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337" marR="5337" marT="53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Готовы ли компании РКС решить проблему утилизации осадка сточных вод методом  компостирования на своей же территории</a:t>
                      </a:r>
                      <a:r>
                        <a:rPr lang="ru-RU" sz="10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en-US" sz="10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но </a:t>
                      </a: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силами другой </a:t>
                      </a:r>
                      <a:r>
                        <a:rPr lang="ru-RU" sz="10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организации?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337" marR="5337" marT="53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Готовы, при соблюдении 100% юридической ответственности со стороны сторонней организации за прием и утилизацию осадка.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337" marR="5337" marT="5337" marB="0" anchor="ctr"/>
                </a:tc>
              </a:tr>
              <a:tr h="12866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ru-RU" sz="10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337" marR="5337" marT="53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Планы развития компании РКС по снижению себестоимости услуг по водоснабжению и водоотведению в целом и по снижению электропотребления оборудования в частности?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337" marR="5337" marT="53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Все предприятия находятся на разной стадии реализации программ энергоэффективности. При этом, основное оборудование в большей части оснащено устройствами регулирования нагрузки.</a:t>
                      </a:r>
                      <a:b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Основное направление по оптимизации электроэнергии - в управление режимами распределения воды, и сокращении избыточных мощностей основных производственных фондов.</a:t>
                      </a:r>
                      <a:b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Основное направление в части снижения затрат на ФОТ - автоматизация производственных процессов.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337" marR="5337" marT="5337" marB="0" anchor="ctr"/>
                </a:tc>
              </a:tr>
              <a:tr h="19272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ru-RU" sz="10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337" marR="5337" marT="53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Обсуждения перспектив дальнейшего сотрудничества, понимание планов РКС в части реализации инвестиционных проектов.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337" marR="5337" marT="53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Годовая ИП группы РКС достаточно стабильная и составляет в среднем 2-2,5 млрд</a:t>
                      </a:r>
                      <a:r>
                        <a:rPr lang="ru-RU" sz="10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r>
                        <a:rPr lang="en-US" sz="10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руб</a:t>
                      </a: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 в год (с учетом ПЗП). При подписании Концессионных соглашений предполагается ее увеличение.</a:t>
                      </a:r>
                      <a:b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10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Основные </a:t>
                      </a: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направления по Инвестициям определены </a:t>
                      </a:r>
                      <a:r>
                        <a:rPr lang="ru-RU" sz="10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программными </a:t>
                      </a: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документами на уровне Муниципальных администраций, в </a:t>
                      </a:r>
                      <a:r>
                        <a:rPr lang="ru-RU" sz="10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схемах </a:t>
                      </a: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ВиВ, в утвержденных тарифных Инвестиционных программах.</a:t>
                      </a:r>
                      <a:b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Актуальные документы по утвержденным ИП размещены на сайтах Предприятий</a:t>
                      </a:r>
                      <a:r>
                        <a:rPr lang="ru-RU" sz="10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r>
                        <a:rPr lang="en-US" sz="10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При </a:t>
                      </a: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необходимости можно показать, где это находится. </a:t>
                      </a:r>
                      <a:b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/>
                      </a:r>
                      <a:b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Компания видит основным направлением (кроме повышения эффективности) соблюдение требований законодательства, в том числе природоохранного, например, соблюдение требований НДТ.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337" marR="5337" marT="5337" marB="0" anchor="ctr"/>
                </a:tc>
              </a:tr>
              <a:tr h="12866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ru-RU" sz="10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337" marR="5337" marT="53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Ожидания от конференции: узнать, как ведётся работа над проектами (от стадии проектирования до </a:t>
                      </a:r>
                      <a:r>
                        <a:rPr lang="ru-RU" sz="10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реализации.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337" marR="5337" marT="533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Стандартная процедура реализации следующая: формирование бизнес-плана - оценка эффекта и финансовых потребностей - согласование финансовых источников (утверждение в бюджете) - Проектирование - СМР. Большинство процессов проходят непосредственно на предприятиях. У головной компании основная роль - экспертная оценка и включение необходимых работ в бюджет планируемого года, и централизованные закупки (как оборудования, так и Проектирования и СМР).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5337" marR="5337" marT="5337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341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Vlad\Desktop\back_Artboar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73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989062" y="476672"/>
            <a:ext cx="7327354" cy="720303"/>
          </a:xfrm>
        </p:spPr>
        <p:txBody>
          <a:bodyPr anchor="t">
            <a:noAutofit/>
          </a:bodyPr>
          <a:lstStyle/>
          <a:p>
            <a:pPr algn="l"/>
            <a:r>
              <a:rPr 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Ответы на часто задаваемые вопросы (3/5)</a:t>
            </a:r>
            <a:endParaRPr lang="ru-RU" sz="2400" dirty="0">
              <a:solidFill>
                <a:srgbClr val="00549A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052308"/>
              </p:ext>
            </p:extLst>
          </p:nvPr>
        </p:nvGraphicFramePr>
        <p:xfrm>
          <a:off x="611560" y="1126800"/>
          <a:ext cx="7920880" cy="51105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100"/>
                <a:gridCol w="2664220"/>
                <a:gridCol w="5040560"/>
              </a:tblGrid>
              <a:tr h="1526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№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Формулировка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Ответ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32059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Ознакомление с планами компании по реконструкции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и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строительству объектов вив на 2019-2020 годы. Узнать о потребности компании в современных материалах для гидроизоляции, ремонту и защите строительных конструкций от агрессивных сред. Выяснить процедуру выбора той или иной технологии гидроизоляции или ремонта при составлении технического задания.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 проектах строительства обычно применяются стандартные средства защиты конструкций (грунтовки, мастики, краски)  - в основном это объясняется более высокой стоимостью "эффективных материалов". С точки зрения строительных норма и правил, применение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"усиленной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изоляции" зачастую - не требуется. Эти решения в том числе оцениваются Экспертизой, и признаются достаточными. Например, как то не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странно,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канализационные бытовые стоки не являются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агрессивной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средой и не требуют, ни специальных бетонов, ни усиленной изоляции.</a:t>
                      </a:r>
                      <a:b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При разрушении защитного слоя бетона в ходе эксплуатации, уже не достаточно одной "защиты", т.к. требуются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мероприятия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 удалению разрушенного слоя и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восстановлению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бетонного покрытия. </a:t>
                      </a:r>
                      <a:b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Современные материалы для гидроизоляции в большей степени интересуют при ремонтах (аварийно-восстановительных работах), при ограниченных условиях применения стандартных материалов (отрицательные температуры, не возможность провести полноценную очистку поверхности, не возможность полностью удалить воду).</a:t>
                      </a:r>
                      <a:b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Отдельно может заинтересовать группа материалов, выполняющих одновременно защитную функцию и способных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восстановить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"несущую способность"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конструкций.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/>
                      </a:r>
                      <a:b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Особо интересует защита трубопроводов. При новом строительстве -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изолированная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труба. При ремонтах - бюджетные и качественные способы санации (не дороже замены трубы).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17518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Планы развития коммунальной инфраструктуры на период 2019-2022 гг.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Дублирует вопрос №8</a:t>
                      </a:r>
                      <a:b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Годовая ИП группы РКС достаточно стабильная и составляет в среднем 2-2,5 млрд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r>
                        <a:rPr lang="en-US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руб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 в год (с учетом ПЗП). При подписании Концессионных соглашений предполагается ее увеличение.</a:t>
                      </a:r>
                      <a:b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Основные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направления по Инвестициям определены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программными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документами на уровне Муниципальных администраций, в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схемах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ВиВ, в утвержденных тарифных Инвестиционных программах.</a:t>
                      </a:r>
                      <a:b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Актуальные документы по утвержденным ИП размещены на сайтах Предприятий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r>
                        <a:rPr lang="en-US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При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необходимости можно показать, где это находится. </a:t>
                      </a:r>
                      <a:b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Компания видит основным направлением (кроме повышения эффективности) соблюдение требований законодательства, в том числе природоохранного, например, соблюдение требований НДТ.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15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Vlad\Desktop\back_Artboar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47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89062" y="476672"/>
            <a:ext cx="7327354" cy="7203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Ответы на часто задаваемые вопросы (4/5)</a:t>
            </a:r>
            <a:endParaRPr lang="ru-RU" sz="2400" dirty="0">
              <a:solidFill>
                <a:srgbClr val="00549A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71343"/>
              </p:ext>
            </p:extLst>
          </p:nvPr>
        </p:nvGraphicFramePr>
        <p:xfrm>
          <a:off x="611560" y="1126800"/>
          <a:ext cx="7920880" cy="42287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100"/>
                <a:gridCol w="2664220"/>
                <a:gridCol w="5040560"/>
              </a:tblGrid>
              <a:tr h="1440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№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Формулировка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Ответ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8093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проблема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дурно пахнущих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веществ от объектов канализации.</a:t>
                      </a:r>
                      <a:b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УФ обеззараживанию сточных вод.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 нашему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счастью,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 предприятиях РКС вопрос запахов от объектов очистки стоков - остро не стоит. Есть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проблема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утилизации осадка, с точки зрения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заполненности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иловых площадок.</a:t>
                      </a:r>
                      <a:b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Обеззараживание сточных вод - обязанность всех предприятий ВКХ. Рассмотрение конкретной технологии должно выполняться на основании сравнения экономических показателей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8246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Программа РКС по автоматизации технологических процессов.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 составе технической политике РКСМ разработан раздел “Автоматизированные системы управления”, где отражены этапы  автоматизаций насосных станций и требования к ним. Для ВНС - локальная и комплексная автоматизация. Для КНС - первичная, локальная, комплексная. Уделяется внимание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автоматизации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воздуходувных агрегатов, промывки скорых фильтров, скважинным насосным агрегатам и другим технологическим процессам.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10474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Программа энергосбережения по очистным сооружениям и в частности воздуходувным станциям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Энергоэффективные мероприятия, которые имеют сроки окупаемости до 3-х и до 5-ти лет наиболее востребованы в ГК РКС. Инвестиционные программы составляются с учетом результатов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энергетического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аудита. В частности, уделяется внимание реконструкции канализационных очистных сооружений. На сооружениях реконструируются воздуходувные станции с применением современных регулируемых воздуходувных агрегатов, которые имеют наименьший срок окупаемости с получением значительно эффекта экономии электроэнергии, внедряются процессы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нитро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-денитрификации и эффективные аэрационные системы.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6465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Возможность проведения семинаров для сотрудников компании по выпускаемой продукции.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московском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офисе РКСМ и на предприятиях систематически проводятся презентации от различных производителей. Иногда проводятся обучающие семинары, в частности, для слесарей и сварщиков монтажа труб. Готовы продолжать проводить подобные семинары по другой деятельности.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5384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Возможность проработки технической части ПСД на стадии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пред проектных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работ;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 недавнего времени технические решения и выбор производителей принимается на стадии разработки ПСД с учетом технической политики РКСМ, а именно, на основании стоимости владения оборудованием.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355112"/>
              </p:ext>
            </p:extLst>
          </p:nvPr>
        </p:nvGraphicFramePr>
        <p:xfrm>
          <a:off x="611558" y="5355592"/>
          <a:ext cx="7920882" cy="1080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100"/>
                <a:gridCol w="2664220"/>
                <a:gridCol w="5040562"/>
              </a:tblGrid>
              <a:tr h="1080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Выявление проблем с водоподготовкой и очисткой стоков, предложение по проведению лабораторных и пилотных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испытаний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 подбору химических реагентов и их дозировок с целью повышения экономической эффективности и качества очистки воды и стоков.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 разделе технической политики "Оптимизация расхода реагентов" проведены порядок и условия проведения лабораторных и промышленных испытания на сооружений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водоподготовки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и обезвоживания осадка с целью внедрения новых, качественных реагентов, снижения производственных затрат и повышение качества очистки питьевых вод и обезвоживания осадка. Такие работы системно выполняются на предприятиях в лабораторных и промышленных условиях с привлечением поставщиков новых реагентов.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648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Vlad\Desktop\back_Artboar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7384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48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89062" y="476672"/>
            <a:ext cx="7327354" cy="7203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Ответы на часто задаваемые вопросы (5/5)</a:t>
            </a:r>
            <a:endParaRPr lang="ru-RU" sz="2400" dirty="0">
              <a:solidFill>
                <a:srgbClr val="00549A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179133"/>
              </p:ext>
            </p:extLst>
          </p:nvPr>
        </p:nvGraphicFramePr>
        <p:xfrm>
          <a:off x="624355" y="1124744"/>
          <a:ext cx="7920882" cy="45817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100"/>
                <a:gridCol w="2664221"/>
                <a:gridCol w="5040561"/>
              </a:tblGrid>
              <a:tr h="1585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№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Формулировка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Ответ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15273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Понимание принципов формирования технической политики и системы контроля точности соответствия техническим требованиям при приемке товара.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Техническая политика с одной стороны отражает нужды предприятий, а с другой - задает требования к ним. На часть оборудования, например, запорно-регулирующую арматуру, насосные агрегаты, разработаны типовые опросные листы, на не типовое оборудование индивидуально разрабатываются соответствующие опросные листы или технические задания. Для проведения закупочной процедуры на предприятиях готовятся опросные листы и согласовываются в управляющей компании. Приемка товара осуществляется на основании опросных листов, которые являются приложением к договору. Оцениваются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соответствия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заявленных технических параметров, которые возможно визуально определить, а также наличие брака, наличие комплектности оборудования. В основном акцент сделан на гарантийных обязательствах от завода-изготовителя.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10710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Автоматизация ВОС и КОС. Системы автоматического контроля сбросов по ФЗ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 составе технической политике РКСМ разработан раздел  “Автоматизированные системы управления”, где отражены этапы  автоматизаций насосных станций и требования к ним. Для ВНС - локальная и комплексная автоматизация. Для КНС - первичная, локальная, комплексная. В настоящее время в ГК РКС прорабатываются варианты внедрения систем автоматического контроля учета концентраций загрязняющих веществ на выпусках, проводятся переговоры с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компаниями-производителями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 Готовы к сотрудничеству в этом направление.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4702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Внедрение оборудования автоматизации в системах учёта воды и электричества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 предприятиях ГК РКС внедрена АИИСКУЭ на 65%. Работы по установке приборов учета электроэнергии и воды продолжаются. Одновременно разрабатываются мероприятия автоматизации сбора данных в единую систему и диспетчеризацией.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11446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 каком этапе находится процесс внедрения на водоканалах РКС гипохлорита натрия для питьевого водоснабжения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en-US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производимого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 новому ГОСТу Р 57568-2017?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Проведение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для предприятий расчеты показывают экономическую целесообразность использования жидкого хлора для обеспечения обеззараживания питьевых вод. В некоторых случаях, как например, в ККС используется электролизный гипохлорит натрия, в СКС используется гипохлорит натрия марки А ГОСТ 11086-76. Выбор способа обеззараживания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зависимости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от региона, условий использования.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065095"/>
              </p:ext>
            </p:extLst>
          </p:nvPr>
        </p:nvGraphicFramePr>
        <p:xfrm>
          <a:off x="624355" y="5698427"/>
          <a:ext cx="7920882" cy="840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100"/>
                <a:gridCol w="2664220"/>
                <a:gridCol w="5040562"/>
              </a:tblGrid>
              <a:tr h="8404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21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Повышения энергоэффективности и утилизации илового осадка.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Как правило, на предприятиях ГК РКС для снижения объемов избыточного ила используются системы механического обезвоживания - декантеры, ленточные фильтр-прессы. В некоторых случаях обезвоженный осадок утилизируется на полиноны захоронения или складируется на иловых площадках. В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Новогор-Прикамье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разрабатывается решение с сжиганием осадка.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393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Vlad\Desktop\back_Artboar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7219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49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89062" y="476672"/>
            <a:ext cx="7327354" cy="7203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Ответы на часто задаваемые вопросы (5/</a:t>
            </a:r>
            <a:r>
              <a:rPr lang="en-US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2400" dirty="0">
              <a:solidFill>
                <a:srgbClr val="00549A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338080"/>
              </p:ext>
            </p:extLst>
          </p:nvPr>
        </p:nvGraphicFramePr>
        <p:xfrm>
          <a:off x="611559" y="1126800"/>
          <a:ext cx="7920882" cy="43061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100"/>
                <a:gridCol w="2664221"/>
                <a:gridCol w="5040561"/>
              </a:tblGrid>
              <a:tr h="1568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№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Формулировка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Ответ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6082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Применение регуляторов давления на сетях водоснабжения, что позволит значительно снизить аварийность коммунальных систем и износ сетей.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 сетях водоснабжения предприятий активно внедряются регуляторы давления для снижения избыточного напора воды. Места установок регуляторов и их марки подбираются на основании расчетов гидравлического моделирования сетей водоснабжения. Тесно сотрудничаем с производителями оборудования при расчетах.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7587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Как осуществляется проверка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запорной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арматуры на соответствие установленным при закупке техническим требованиям?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Приемка товара осуществляется на основании опросных листов, которые являются приложением к договору. Оцениваются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соответствия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заявленных технических параметров, которые возможно визуально определить, а также наличие брака, наличие комплектности оборудования. В основном акцент сделан на гарантийных обязательствах от завода-изготовителя.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7587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Вопрос о выборе Поставщиков  через тендерную работу. На сегодняшний день РКС применяет существенно мало неценовых критериев для оптимального выбора Поставщиков и основным критериям является цена.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Основным неценовым критерием для нас является опыт участника, который позволяет нам оценить качество предоставляемых им ранее услуг. Цена остается определяющим критерием, как и у большинства заказчиков по поставкам ТМЦ. По работам и услугам мы применяем неценовые критерии разной значимости в зависимости от того, насколько качество работ /услуг является важнее критерия цены.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10596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Получить актуальную информацию по организации закупок в группе РКС: критерии отбора поставщиков, методология оценки предложений, требования к поставляемой технике и поставщику. Наличие приоритета при выборе поставщика коммунальной техники в пользу производителя, а не посредника.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Вся актуальная информация по критериям отбора , методологии оценки предложений содержится в закупочной документации. Для удобства критерии отбора и оценки вынесены в отдельные приложения к документации. </a:t>
                      </a:r>
                      <a:b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 рамках соблюдения ПП 1352 мы обязаны закупать суммарно 15% продукции у СМСП. Поэтому, приоритет при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выборе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производителя, а не поставщика зависит от стоимостной доли  данной продукции  от всех закупок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компании</a:t>
                      </a:r>
                      <a:r>
                        <a:rPr lang="en-US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307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Работа РКС с СМСП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 соответствии с 223-ФЗ и 1352 закупки размещаются среди СМСП.  Активное сотрудничество, консультации по документации.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4577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Есть ли конкретные площадки по размещению конкурсных закупок или они каждый раз меняются?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 октября 2018 г.  ГК РКС </a:t>
                      </a:r>
                      <a:r>
                        <a:rPr lang="ru-RU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размещает закупки на ЭТП </a:t>
                      </a:r>
                      <a:r>
                        <a:rPr lang="ru-RU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Газпромбанка</a:t>
                      </a:r>
                      <a:r>
                        <a:rPr lang="en-US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(www.etpgpb.ru ).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477" marR="6477" marT="6477" marB="0" anchor="ctr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045946"/>
              </p:ext>
            </p:extLst>
          </p:nvPr>
        </p:nvGraphicFramePr>
        <p:xfrm>
          <a:off x="611561" y="5409149"/>
          <a:ext cx="7920880" cy="9710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100"/>
                <a:gridCol w="2664220"/>
                <a:gridCol w="5040560"/>
              </a:tblGrid>
              <a:tr h="4935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en-US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План закупок специальной на 2020-2022 г.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Имеется ввиду, инновационной продукции?</a:t>
                      </a:r>
                      <a:b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Предприятия ГК РКС не подпадают под обязанность публиковать план закупок инновационной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продукции</a:t>
                      </a:r>
                      <a:r>
                        <a:rPr lang="en-US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4774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29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Планирует ли компания РКС предоставлять преимущество, при проведении Аукционов, продукции отечественного производства?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Преимущество предоставляется в соответствии с ПП  РФ 925  при расчете конечной цены продукции при условии, что иные участники предложили продукцию иностранного происхождения.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363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Vlad\Desktop\back_Artboard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4624"/>
            <a:ext cx="9468544" cy="71014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686" y="260648"/>
            <a:ext cx="7596706" cy="1569660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ru-RU" sz="32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Стандарты ведения закупочной деятельности</a:t>
            </a:r>
            <a:br>
              <a:rPr lang="ru-RU" sz="3200" dirty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3200" dirty="0">
              <a:solidFill>
                <a:srgbClr val="00549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0176" y="2594450"/>
            <a:ext cx="301083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/>
            <a:r>
              <a:rPr lang="ru-RU" sz="1300" b="1" dirty="0">
                <a:solidFill>
                  <a:srgbClr val="323F4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Информационная открытость</a:t>
            </a:r>
          </a:p>
          <a:p>
            <a:pPr algn="ctr" defTabSz="457189"/>
            <a:r>
              <a:rPr lang="ru-RU" sz="1300" dirty="0">
                <a:solidFill>
                  <a:srgbClr val="323F4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Положение </a:t>
            </a:r>
            <a:r>
              <a:rPr lang="ru-RU" sz="1300" dirty="0">
                <a:solidFill>
                  <a:srgbClr val="323F4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 закупках, планы закупок и извещения о проводимых закупках публикуются в открытых источниках </a:t>
            </a:r>
          </a:p>
          <a:p>
            <a:pPr algn="ctr" defTabSz="457189"/>
            <a:endParaRPr lang="ru-RU" sz="1300" b="1" dirty="0">
              <a:solidFill>
                <a:srgbClr val="323F4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24495" y="1549255"/>
            <a:ext cx="458070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/>
            <a:r>
              <a:rPr lang="ru-RU" sz="1300" b="1" dirty="0">
                <a:solidFill>
                  <a:srgbClr val="323F4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Регулируемые закупки</a:t>
            </a:r>
          </a:p>
          <a:p>
            <a:pPr algn="ctr" defTabSz="457189"/>
            <a:r>
              <a:rPr lang="ru-RU" sz="1300" dirty="0" smtClean="0">
                <a:solidFill>
                  <a:srgbClr val="323F4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Общества РКС </a:t>
            </a:r>
            <a:r>
              <a:rPr lang="ru-RU" sz="1300" dirty="0">
                <a:solidFill>
                  <a:srgbClr val="323F4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являются естественными монополиями –</a:t>
            </a:r>
            <a:r>
              <a:rPr lang="en-US" sz="1300" dirty="0">
                <a:solidFill>
                  <a:srgbClr val="323F4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solidFill>
                  <a:srgbClr val="323F4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закупки регулируются федеральным законом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4192632"/>
            <a:ext cx="45534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/>
            <a:r>
              <a:rPr lang="ru-RU" sz="1300" b="1" dirty="0">
                <a:solidFill>
                  <a:srgbClr val="323F4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Гибридная модель централизации закупок</a:t>
            </a:r>
            <a:endParaRPr lang="en-US" sz="1300" b="1" dirty="0">
              <a:solidFill>
                <a:srgbClr val="323F4F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ctr" defTabSz="457189"/>
            <a:r>
              <a:rPr lang="ru-RU" sz="1300" dirty="0">
                <a:solidFill>
                  <a:srgbClr val="323F4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Консолидация </a:t>
            </a:r>
            <a:r>
              <a:rPr lang="ru-RU" sz="1300" dirty="0">
                <a:solidFill>
                  <a:srgbClr val="323F4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потребности Группы Компаний в объеме 11-ти самых крупных групп товаров, работ и услуг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4296128"/>
            <a:ext cx="337123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1300" b="1" dirty="0">
                <a:solidFill>
                  <a:srgbClr val="323F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Коллегиальность решений</a:t>
            </a:r>
          </a:p>
          <a:p>
            <a:pPr algn="ctr" defTabSz="457189">
              <a:defRPr/>
            </a:pPr>
            <a:r>
              <a:rPr lang="ru-RU" sz="1300" dirty="0" smtClean="0">
                <a:solidFill>
                  <a:srgbClr val="323F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Работают </a:t>
            </a:r>
            <a:r>
              <a:rPr lang="ru-RU" sz="1300" dirty="0">
                <a:solidFill>
                  <a:srgbClr val="323F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мультифункциональные Комиссии по закупкам</a:t>
            </a: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z="1050" dirty="0">
                <a:solidFill>
                  <a:srgbClr val="323F4F">
                    <a:tint val="75000"/>
                  </a:srgbClr>
                </a:solidFill>
              </a:rPr>
              <a:t>13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439880" y="2845821"/>
            <a:ext cx="337123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ru-RU" sz="1300" b="1" dirty="0">
                <a:solidFill>
                  <a:srgbClr val="323F4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Единый центр методологии и контроля </a:t>
            </a:r>
          </a:p>
          <a:p>
            <a:pPr algn="ctr" defTabSz="457189">
              <a:defRPr/>
            </a:pPr>
            <a:r>
              <a:rPr lang="ru-RU" sz="1300" dirty="0">
                <a:solidFill>
                  <a:srgbClr val="323F4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solidFill>
                  <a:srgbClr val="323F4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Управляющая </a:t>
            </a:r>
            <a:r>
              <a:rPr lang="ru-RU" sz="1300" dirty="0">
                <a:solidFill>
                  <a:srgbClr val="323F4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компания РКС-Холдинг</a:t>
            </a:r>
          </a:p>
        </p:txBody>
      </p:sp>
      <p:pic>
        <p:nvPicPr>
          <p:cNvPr id="32" name="Picture 3" descr="C:\Users\Vlad\Desktop\pr\roundedArtboard-1-copy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564904"/>
            <a:ext cx="1696568" cy="169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1054882" y="6834039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2367561" y="5229200"/>
            <a:ext cx="458070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/>
            <a:r>
              <a:rPr lang="ru-RU" sz="1300" b="1" dirty="0">
                <a:solidFill>
                  <a:srgbClr val="323F4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Добросовестность</a:t>
            </a:r>
            <a:endParaRPr lang="ru-RU" sz="1300" b="1" dirty="0">
              <a:solidFill>
                <a:srgbClr val="323F4F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ctr" defTabSz="457189"/>
            <a:r>
              <a:rPr lang="ru-RU" sz="1300" dirty="0">
                <a:solidFill>
                  <a:srgbClr val="323F4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Неприемлемость коррупции в любой форме</a:t>
            </a:r>
          </a:p>
          <a:p>
            <a:pPr algn="ctr" defTabSz="457189"/>
            <a:r>
              <a:rPr lang="ru-RU" sz="1300" dirty="0">
                <a:solidFill>
                  <a:srgbClr val="323F4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Соблюдение антимонопольное законодательства</a:t>
            </a:r>
            <a:endParaRPr lang="ru-RU" sz="1300" dirty="0">
              <a:solidFill>
                <a:srgbClr val="323F4F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1054882" y="0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14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Vlad\Desktop\back_Artboard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50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89062" y="476672"/>
            <a:ext cx="7327354" cy="7203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Ответы на часто задаваемые вопросы (5/</a:t>
            </a:r>
            <a:r>
              <a:rPr lang="en-US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ru-RU" sz="24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ru-RU" sz="2400" dirty="0">
              <a:solidFill>
                <a:srgbClr val="00549A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850713"/>
              </p:ext>
            </p:extLst>
          </p:nvPr>
        </p:nvGraphicFramePr>
        <p:xfrm>
          <a:off x="611560" y="1126800"/>
          <a:ext cx="7920880" cy="32105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100"/>
                <a:gridCol w="2664220"/>
                <a:gridCol w="5040560"/>
              </a:tblGrid>
              <a:tr h="864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№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Формулировка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Ответ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13532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30</a:t>
                      </a:r>
                      <a:endParaRPr lang="ru-RU" sz="900" u="none" strike="noStrike" kern="1200" dirty="0">
                        <a:solidFill>
                          <a:schemeClr val="dk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Уменьшение времени на подачу заявки для участия в процедуре за счет снижения количества прилагаемых документов (например, Заказчик может использовать учредительные документы из учетной записи участника ЭТП, сократить количество анкет, подача заявки не в виде сканированного документа, а с использованием функционала ЭТП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Рекомендуется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подготовить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стандартный пакет документов, который бы подходил по составу документов для различных конкурсов, что сократит время на подготовку необходимого пакета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документов. </a:t>
                      </a: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Уменьшить кол-во запрашиваемых документов в настоящее время не возможно.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616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Вопрос: возможность согласования протокола разногласий к договорам поставки по форме РКС, либо возможность заключения договора поставки по форме Поставщика.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 некоторых исключительных случаях это возможно, но данное условие обязательно прописывается в конкурсной документации.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3290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Возможность заключения договоров юридического 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обслуживания.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Заключения договоров юридического обслуживания возможно, лишь при возникновении такой потребности.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  <a:tr h="6595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33</a:t>
                      </a:r>
                      <a:endParaRPr lang="ru-RU" sz="900" b="0" i="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Узнать о графике погашения задолженности АО "ТКС".</a:t>
                      </a:r>
                      <a:b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Узнать выправилась ли ситуация с ритмичностью платежей за поставленное оборудование в АО "</a:t>
                      </a:r>
                      <a:r>
                        <a:rPr lang="ru-RU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АКС“</a:t>
                      </a:r>
                      <a:r>
                        <a:rPr lang="en-US" sz="9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Работа в этом направлении ведется.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77" marR="6477" marT="6477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852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Vlad\Desktop\back_Artboard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7384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67544" y="476672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Управление закупками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542441"/>
              </p:ext>
            </p:extLst>
          </p:nvPr>
        </p:nvGraphicFramePr>
        <p:xfrm>
          <a:off x="467545" y="1439888"/>
          <a:ext cx="8496944" cy="544549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20279"/>
                <a:gridCol w="2863509"/>
                <a:gridCol w="3113156"/>
              </a:tblGrid>
              <a:tr h="33257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Уровни управления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4" marR="64294" marT="32147" marB="32147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9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Функции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4" marR="64294" marT="32147" marB="3214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9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Полномочия по закупкам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4" marR="64294" marT="32147" marB="32147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9A"/>
                    </a:solidFill>
                  </a:tcPr>
                </a:tc>
              </a:tr>
              <a:tr h="266994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549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Управляющая компания</a:t>
                      </a:r>
                    </a:p>
                    <a:p>
                      <a:endParaRPr lang="ru-RU" sz="1400" b="1" dirty="0" smtClean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Централизованные закупки (ЦЗ)</a:t>
                      </a:r>
                    </a:p>
                    <a:p>
                      <a:endParaRPr lang="ru-RU" sz="1400" b="1" dirty="0" smtClean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4" marR="64294" marT="32147" marB="32147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Методологическое управление</a:t>
                      </a:r>
                    </a:p>
                    <a:p>
                      <a:pPr marL="342900" indent="-34290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Управление бизнес-процессами и автоматизацией</a:t>
                      </a:r>
                    </a:p>
                    <a:p>
                      <a:pPr marL="342900" indent="-34290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ru-RU" sz="1100" baseline="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Категорийный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менеджмент</a:t>
                      </a:r>
                    </a:p>
                    <a:p>
                      <a:pPr marL="342900" indent="-34290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Выбор поставщиков ЦЗ </a:t>
                      </a:r>
                    </a:p>
                    <a:p>
                      <a:pPr marL="342900" marR="0" indent="-342900" algn="l" defTabSz="122596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Разрешение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спорных ситуаций с Контрагентами </a:t>
                      </a:r>
                    </a:p>
                    <a:p>
                      <a:pPr marL="342900" marR="0" indent="-342900" algn="l" defTabSz="122596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Контроль Обществ 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 сфере закупок и снабжения</a:t>
                      </a:r>
                    </a:p>
                  </a:txBody>
                  <a:tcPr marL="64294" marR="64294" marT="32147" marB="32147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10000"/>
                        </a:lnSpc>
                        <a:buFont typeface="+mj-lt"/>
                        <a:buAutoNum type="arabicPeriod"/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Трубная</a:t>
                      </a:r>
                      <a:r>
                        <a:rPr lang="ru-RU" sz="105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продукция</a:t>
                      </a:r>
                      <a:endParaRPr lang="ru-RU" sz="1050" dirty="0" smtClean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457200" indent="-457200" algn="l">
                        <a:lnSpc>
                          <a:spcPct val="110000"/>
                        </a:lnSpc>
                        <a:buFont typeface="+mj-lt"/>
                        <a:buAutoNum type="arabicPeriod"/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Запорно-регулирующая арматура</a:t>
                      </a:r>
                    </a:p>
                    <a:p>
                      <a:pPr marL="457200" indent="-457200" algn="l">
                        <a:lnSpc>
                          <a:spcPct val="110000"/>
                        </a:lnSpc>
                        <a:buFont typeface="+mj-lt"/>
                        <a:buAutoNum type="arabicPeriod"/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Насосные агрегаты</a:t>
                      </a:r>
                    </a:p>
                    <a:p>
                      <a:pPr marL="457200" indent="-457200" algn="l">
                        <a:lnSpc>
                          <a:spcPct val="110000"/>
                        </a:lnSpc>
                        <a:buFont typeface="+mj-lt"/>
                        <a:buAutoNum type="arabicPeriod"/>
                      </a:pPr>
                      <a:r>
                        <a:rPr lang="ru-RU" sz="105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Электроэнергет</a:t>
                      </a:r>
                      <a:r>
                        <a:rPr lang="ru-RU" sz="105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 и кабельная продукция</a:t>
                      </a:r>
                    </a:p>
                    <a:p>
                      <a:pPr marL="457200" indent="-457200" algn="l">
                        <a:lnSpc>
                          <a:spcPct val="110000"/>
                        </a:lnSpc>
                        <a:buFont typeface="+mj-lt"/>
                        <a:buAutoNum type="arabicPeriod"/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Химические реагенты для технологии</a:t>
                      </a:r>
                    </a:p>
                    <a:p>
                      <a:pPr marL="457200" indent="-457200" algn="l">
                        <a:lnSpc>
                          <a:spcPct val="110000"/>
                        </a:lnSpc>
                        <a:buFont typeface="+mj-lt"/>
                        <a:buAutoNum type="arabicPeriod"/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Авто и спецтехника</a:t>
                      </a:r>
                    </a:p>
                    <a:p>
                      <a:pPr marL="457200" indent="-457200" algn="l">
                        <a:lnSpc>
                          <a:spcPct val="110000"/>
                        </a:lnSpc>
                        <a:buFont typeface="+mj-lt"/>
                        <a:buAutoNum type="arabicPeriod"/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Технологическое оборудование</a:t>
                      </a:r>
                    </a:p>
                    <a:p>
                      <a:pPr marL="457200" indent="-457200" algn="l">
                        <a:lnSpc>
                          <a:spcPct val="110000"/>
                        </a:lnSpc>
                        <a:buFont typeface="+mj-lt"/>
                        <a:buAutoNum type="arabicPeriod"/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Спецодежда и </a:t>
                      </a:r>
                      <a:r>
                        <a:rPr lang="ru-RU" sz="105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спецобувь</a:t>
                      </a:r>
                      <a:endParaRPr lang="ru-RU" sz="1050" dirty="0" smtClean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457200" indent="-457200" algn="l">
                        <a:lnSpc>
                          <a:spcPct val="110000"/>
                        </a:lnSpc>
                        <a:buFont typeface="+mj-lt"/>
                        <a:buAutoNum type="arabicPeriod"/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Технологическое оборудование</a:t>
                      </a:r>
                    </a:p>
                    <a:p>
                      <a:pPr marL="457200" indent="-457200" algn="l">
                        <a:lnSpc>
                          <a:spcPct val="110000"/>
                        </a:lnSpc>
                        <a:buFont typeface="+mj-lt"/>
                        <a:buAutoNum type="arabicPeriod"/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Программное обеспечение</a:t>
                      </a:r>
                    </a:p>
                    <a:p>
                      <a:pPr marL="457200" indent="-457200" algn="l">
                        <a:lnSpc>
                          <a:spcPct val="110000"/>
                        </a:lnSpc>
                        <a:buFont typeface="+mj-lt"/>
                        <a:buAutoNum type="arabicPeriod"/>
                      </a:pPr>
                      <a:r>
                        <a:rPr lang="ru-RU" sz="105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СМР, ПИР</a:t>
                      </a:r>
                      <a:endParaRPr lang="ru-RU" sz="105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4294" marR="64294" marT="32147" marB="32147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4298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549A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Общества</a:t>
                      </a:r>
                    </a:p>
                    <a:p>
                      <a:endParaRPr lang="ru-RU" sz="1400" b="1" dirty="0" smtClean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Нецентрализованные закупки (НЦЗ)</a:t>
                      </a:r>
                    </a:p>
                    <a:p>
                      <a:endParaRPr lang="ru-RU" sz="1400" b="1" dirty="0" smtClean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4" marR="64294" marT="32147" marB="32147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122596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Планирование потребности </a:t>
                      </a:r>
                    </a:p>
                    <a:p>
                      <a:pPr marL="342900" marR="0" indent="-342900" algn="l" defTabSz="122596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Выбор поставщиков НЦЗ</a:t>
                      </a:r>
                    </a:p>
                    <a:p>
                      <a:pPr marL="342900" marR="0" indent="-342900" algn="l" defTabSz="122596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Заключение договоров</a:t>
                      </a:r>
                    </a:p>
                    <a:p>
                      <a:pPr marL="342900" marR="0" indent="-342900" algn="l" defTabSz="122596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Управление движением ТМЦ </a:t>
                      </a:r>
                    </a:p>
                    <a:p>
                      <a:pPr marL="342900" marR="0" indent="-342900" algn="l" defTabSz="122596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Организация складского хозяйства</a:t>
                      </a:r>
                    </a:p>
                    <a:p>
                      <a:pPr marL="342900" marR="0" indent="-342900" algn="l" defTabSz="122596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Участие</a:t>
                      </a:r>
                      <a:r>
                        <a:rPr lang="ru-RU" sz="11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в проектах по изменению бизнес-процессов и автоматизации</a:t>
                      </a:r>
                      <a:endParaRPr lang="ru-RU" sz="1100" dirty="0" smtClean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ru-RU" sz="11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4" marR="64294" marT="32147" marB="32147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AutoNum type="arabicPeriod"/>
                      </a:pPr>
                      <a:r>
                        <a:rPr lang="ru-RU" sz="1050" kern="12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Стройматериалы, РТИ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Металлопрокат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Электротехнические изделия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Механическое оборудование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Химия и оборудование лабораторий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ru-RU" sz="1050" kern="1200" baseline="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Хозтовары</a:t>
                      </a: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, канцтовары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Средства индивидуальной защиты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Соединительные детали труб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Масла, </a:t>
                      </a:r>
                      <a:r>
                        <a:rPr lang="ru-RU" sz="1050" kern="1200" baseline="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тех.газы</a:t>
                      </a:r>
                      <a:endParaRPr lang="ru-RU" sz="1050" kern="1200" baseline="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457200" indent="-457200">
                        <a:buAutoNum type="arabicPeriod"/>
                      </a:pP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Метизы, крепеж, инструмент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Запасные части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Сопутствующие услуги</a:t>
                      </a:r>
                    </a:p>
                  </a:txBody>
                  <a:tcPr marL="64294" marR="64294" marT="32147" marB="32147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6</a:t>
            </a:fld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54882" y="6813376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054882" y="0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41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lad\Desktop\back_Artboard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692150"/>
            <a:ext cx="7632848" cy="1080666"/>
          </a:xfrm>
        </p:spPr>
        <p:txBody>
          <a:bodyPr anchor="t">
            <a:normAutofit/>
          </a:bodyPr>
          <a:lstStyle/>
          <a:p>
            <a:pPr algn="l"/>
            <a:r>
              <a:rPr lang="ru-RU" sz="3200" dirty="0" smtClean="0">
                <a:solidFill>
                  <a:srgbClr val="00549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Закупки – меняем мировоззрение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7584" y="3317979"/>
            <a:ext cx="7859216" cy="2199253"/>
          </a:xfrm>
          <a:prstGeom prst="roundRect">
            <a:avLst>
              <a:gd name="adj" fmla="val 4939"/>
            </a:avLst>
          </a:prstGeom>
          <a:solidFill>
            <a:srgbClr val="0054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74902" y="1563256"/>
            <a:ext cx="70724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Функция закупок и снабжения </a:t>
            </a:r>
            <a:r>
              <a:rPr lang="ru-RU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не должна 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ограничиваться ролью </a:t>
            </a:r>
            <a:r>
              <a:rPr lang="ru-RU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исполнителя заявок</a:t>
            </a:r>
            <a:r>
              <a:rPr lang="ru-RU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  и ответом на вопрос: </a:t>
            </a:r>
            <a:r>
              <a:rPr lang="ru-RU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Как закупать</a:t>
            </a:r>
            <a:r>
              <a:rPr lang="ru-RU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?»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56051" y="3342618"/>
            <a:ext cx="748883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эффективности требует расширения роли закупок и снабжения до статуса </a:t>
            </a: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«Партнер Бизнеса»</a:t>
            </a:r>
            <a:r>
              <a:rPr 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поиска ответа на вопрос: </a:t>
            </a:r>
            <a:br>
              <a:rPr lang="ru-RU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«Что, Когда и Сколько закупать?»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0" name="Picture 2" descr="C:\Users\Vlad\Desktop\corArtboard 3 copy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056"/>
            <a:ext cx="6624736" cy="615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1054882" y="0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054882" y="6813376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72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Vlad\Desktop\back_Artboard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Прямоугольник 80"/>
          <p:cNvSpPr/>
          <p:nvPr/>
        </p:nvSpPr>
        <p:spPr>
          <a:xfrm>
            <a:off x="5251272" y="1034013"/>
            <a:ext cx="3938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ПРОАКТИВНАЯ РОЛЬ</a:t>
            </a:r>
            <a:endParaRPr lang="ru-RU" alt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Заголовок 1"/>
          <p:cNvSpPr>
            <a:spLocks noGrp="1"/>
          </p:cNvSpPr>
          <p:nvPr>
            <p:ph type="ctrTitle"/>
          </p:nvPr>
        </p:nvSpPr>
        <p:spPr>
          <a:xfrm>
            <a:off x="592629" y="429948"/>
            <a:ext cx="5272726" cy="1140940"/>
          </a:xfrm>
        </p:spPr>
        <p:txBody>
          <a:bodyPr anchor="t">
            <a:normAutofit/>
          </a:bodyPr>
          <a:lstStyle/>
          <a:p>
            <a:pPr algn="l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Строим эффективную </a:t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систему снабжения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19" name="Picture 2" descr="C:\Users\Vlad\Desktop\corArtboard 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41" y="2487502"/>
            <a:ext cx="6498976" cy="50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576409" y="1677072"/>
            <a:ext cx="38298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МЕХАНИЧЕСКАЯ РОЛЬ</a:t>
            </a:r>
            <a:endParaRPr kumimoji="0" lang="ru-RU" altLang="ru-RU" sz="2200" b="0" i="0" u="none" strike="noStrike" cap="none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576409" y="2127088"/>
            <a:ext cx="2854094" cy="4648030"/>
          </a:xfrm>
          <a:prstGeom prst="roundRect">
            <a:avLst>
              <a:gd name="adj" fmla="val 493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708337" y="2263510"/>
            <a:ext cx="267064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Приоритет – </a:t>
            </a:r>
            <a:b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минимальная цена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altLang="ru-RU" sz="1400" b="1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Закупки на </a:t>
            </a:r>
            <a:r>
              <a:rPr kumimoji="0" lang="ru-RU" altLang="ru-RU" sz="14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спотовом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рынке,  планирование разрозненно</a:t>
            </a:r>
            <a:r>
              <a:rPr kumimoji="0" lang="ru-RU" altLang="ru-RU" sz="14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и некачественно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Частичная</a:t>
            </a:r>
            <a:r>
              <a:rPr kumimoji="0" lang="ru-RU" altLang="ru-RU" sz="14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автоматизация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baseline="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Скудная аналитика в полуавтоматическом режиме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b="1" baseline="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Значимость снабжения </a:t>
            </a:r>
            <a:b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для Бизнеса - Помощник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361631" y="1474039"/>
            <a:ext cx="2952328" cy="5320674"/>
          </a:xfrm>
          <a:prstGeom prst="roundRect">
            <a:avLst>
              <a:gd name="adj" fmla="val 493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5408547" y="1594223"/>
            <a:ext cx="2790958" cy="5090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549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Приоритет –</a:t>
            </a:r>
            <a: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rgbClr val="00549A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соотношение цены, качества, сроков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Централизация управления, единая концепция</a:t>
            </a:r>
            <a:r>
              <a:rPr kumimoji="0" lang="ru-RU" altLang="ru-RU" sz="14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снабжения</a:t>
            </a:r>
          </a:p>
          <a:p>
            <a:pPr lv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1400" baseline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Консолидированное планирование и его взаимосвязь с финансовым и производственным планированием</a:t>
            </a:r>
          </a:p>
          <a:p>
            <a:pPr lv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1400" baseline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40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Долгосрочные отношения с основными поставщиками</a:t>
            </a:r>
          </a:p>
          <a:p>
            <a:pPr lv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1400" baseline="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Унификация бизнес-процессов</a:t>
            </a:r>
          </a:p>
          <a:p>
            <a:pPr lv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altLang="ru-RU" sz="1400" baseline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Работа служб снабжения единой командой</a:t>
            </a:r>
          </a:p>
          <a:p>
            <a:pPr lv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0" lang="ru-RU" altLang="ru-RU" sz="14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Прозрачность отчетности, автоматизация процессов</a:t>
            </a:r>
          </a:p>
          <a:p>
            <a:pPr lv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0" lang="ru-RU" altLang="ru-RU" sz="140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Значимость снабжения для </a:t>
            </a:r>
            <a:r>
              <a:rPr lang="ru-RU" altLang="ru-RU" sz="1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</a:t>
            </a:r>
            <a:r>
              <a:rPr lang="ru-RU" altLang="ru-RU" sz="14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изнеса – Партнер 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85" name="Прямая соединительная линия 84"/>
          <p:cNvCxnSpPr/>
          <p:nvPr/>
        </p:nvCxnSpPr>
        <p:spPr>
          <a:xfrm>
            <a:off x="827584" y="2852936"/>
            <a:ext cx="160461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5508104" y="2127886"/>
            <a:ext cx="252028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054882" y="0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1054882" y="6813376"/>
            <a:ext cx="1800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3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Vlad\Desktop\moneyArtboard-1-copy-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2780135"/>
            <a:ext cx="7433270" cy="743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Vlad\Desktop\pr\roundedArtboard-1-copy-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52936"/>
            <a:ext cx="5000323" cy="50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Vlad\Desktop\back_Artboard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"/>
            <a:ext cx="9468544" cy="710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2344" y="692150"/>
            <a:ext cx="7772400" cy="1080666"/>
          </a:xfrm>
        </p:spPr>
        <p:txBody>
          <a:bodyPr anchor="t">
            <a:normAutofit/>
          </a:bodyPr>
          <a:lstStyle/>
          <a:p>
            <a:pPr algn="l"/>
            <a: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Закупки в цифрах </a:t>
            </a:r>
            <a:br>
              <a:rPr lang="ru-RU" sz="3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ru-RU" sz="3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3122965"/>
            <a:ext cx="675740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b="1" dirty="0" smtClean="0">
                <a:solidFill>
                  <a:schemeClr val="bg1"/>
                </a:solidFill>
              </a:rPr>
              <a:t>Ежегодный объем закупок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4911" y="1772816"/>
            <a:ext cx="71174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млрд</a:t>
            </a:r>
            <a:endParaRPr lang="ru-RU" sz="8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3722" y="5700370"/>
            <a:ext cx="49311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закупки у СМСП</a:t>
            </a:r>
            <a:endParaRPr lang="ru-RU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1146" y="4428837"/>
            <a:ext cx="95375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 них </a:t>
            </a:r>
            <a:r>
              <a:rPr lang="en-US" sz="8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8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&gt;60%</a:t>
            </a:r>
            <a:endParaRPr lang="ru-RU" sz="8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B83D6-7AF9-4CE6-93EB-10A8D2D3DA3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21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4581</TotalTime>
  <Words>4104</Words>
  <Application>Microsoft Office PowerPoint</Application>
  <PresentationFormat>Экран (4:3)</PresentationFormat>
  <Paragraphs>726</Paragraphs>
  <Slides>50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6" baseType="lpstr">
      <vt:lpstr>Arial</vt:lpstr>
      <vt:lpstr>Calibri</vt:lpstr>
      <vt:lpstr>Helvetica Light</vt:lpstr>
      <vt:lpstr>Tahoma</vt:lpstr>
      <vt:lpstr>Verdana</vt:lpstr>
      <vt:lpstr>Тема Office</vt:lpstr>
      <vt:lpstr>Информационный бюллетень о закупках РКС</vt:lpstr>
      <vt:lpstr>Презентация PowerPoint</vt:lpstr>
      <vt:lpstr>Приоритеты компании  в работе с партнерами</vt:lpstr>
      <vt:lpstr>Стандарты сотрудничества</vt:lpstr>
      <vt:lpstr>Стандарты ведения закупочной деятельности </vt:lpstr>
      <vt:lpstr>Презентация PowerPoint</vt:lpstr>
      <vt:lpstr>Закупки – меняем мировоззрение</vt:lpstr>
      <vt:lpstr>Строим эффективную  систему снабжения</vt:lpstr>
      <vt:lpstr>Закупки в цифрах  </vt:lpstr>
      <vt:lpstr>Акценты в закупках</vt:lpstr>
      <vt:lpstr>Нормативная база при проведении закупок</vt:lpstr>
      <vt:lpstr>Нормативная база  при проведении закупок</vt:lpstr>
      <vt:lpstr>Способы проведения закупок</vt:lpstr>
      <vt:lpstr>Публикация информации  о закупочных процедурах</vt:lpstr>
      <vt:lpstr>Требования к контрагентам  и порядок проверки  участников закупок</vt:lpstr>
      <vt:lpstr>Требования к контрагентам  и порядок проверки  участников закупок</vt:lpstr>
      <vt:lpstr>Требования к контрагентам и порядок проверки участников закупок</vt:lpstr>
      <vt:lpstr>Участники закупочного процесса</vt:lpstr>
      <vt:lpstr>Общая схема организации закупочной деятельности</vt:lpstr>
      <vt:lpstr>Этапы закупочного процесса </vt:lpstr>
      <vt:lpstr>Состав заявки участника конкурса</vt:lpstr>
      <vt:lpstr>Основные ошибки участников конкурсов при подготовке заявок</vt:lpstr>
      <vt:lpstr>Добросовестность  Неприемлемость  коррупции</vt:lpstr>
      <vt:lpstr>Добросовестность</vt:lpstr>
      <vt:lpstr>Неприемлемость  коррупции во всех ее формах</vt:lpstr>
      <vt:lpstr>Соблюдение  антимонопольного законодательства</vt:lpstr>
      <vt:lpstr>Коррупция. Ответственность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и цели технической политики (1 из 3)</vt:lpstr>
      <vt:lpstr>Задачи и цели технической политики (2 из 3)</vt:lpstr>
      <vt:lpstr>Задачи и цели технической политики (3 из 3)</vt:lpstr>
      <vt:lpstr>Презентация PowerPoint</vt:lpstr>
      <vt:lpstr>Презентация PowerPoint</vt:lpstr>
      <vt:lpstr>Презентация PowerPoint</vt:lpstr>
      <vt:lpstr>Контактная информация</vt:lpstr>
      <vt:lpstr>Презентация PowerPoint</vt:lpstr>
      <vt:lpstr>Презентация PowerPoint</vt:lpstr>
      <vt:lpstr>Презентация PowerPoint</vt:lpstr>
      <vt:lpstr>Ответы на часто задаваемые вопросы (1/5)</vt:lpstr>
      <vt:lpstr>Презентация PowerPoint</vt:lpstr>
      <vt:lpstr>Ответы на часто задаваемые вопросы (3/5)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Вяткин Владимир Андреевич</dc:creator>
  <cp:lastModifiedBy>Демидова Екатерина Николаевна</cp:lastModifiedBy>
  <cp:revision>206</cp:revision>
  <dcterms:created xsi:type="dcterms:W3CDTF">2019-04-16T10:48:30Z</dcterms:created>
  <dcterms:modified xsi:type="dcterms:W3CDTF">2025-07-30T08:23:26Z</dcterms:modified>
</cp:coreProperties>
</file>